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6A06A74-0C7C-46D0-A9C4-63F983B8A03F}" type="datetimeFigureOut">
              <a:rPr lang="en-US" smtClean="0"/>
              <a:t>5/18/2021</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C6310D48-6F9B-4EC7-9F5D-43B7F0FFEB6B}"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24294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A06A74-0C7C-46D0-A9C4-63F983B8A03F}"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10D48-6F9B-4EC7-9F5D-43B7F0FFEB6B}"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76813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A06A74-0C7C-46D0-A9C4-63F983B8A03F}"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10D48-6F9B-4EC7-9F5D-43B7F0FFEB6B}"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02684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A06A74-0C7C-46D0-A9C4-63F983B8A03F}"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10D48-6F9B-4EC7-9F5D-43B7F0FFEB6B}"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58492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A06A74-0C7C-46D0-A9C4-63F983B8A03F}"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10D48-6F9B-4EC7-9F5D-43B7F0FFEB6B}"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70695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A06A74-0C7C-46D0-A9C4-63F983B8A03F}" type="datetimeFigureOut">
              <a:rPr lang="en-US" smtClean="0"/>
              <a:t>5/18/2021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310D48-6F9B-4EC7-9F5D-43B7F0FFEB6B}"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68383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6A06A74-0C7C-46D0-A9C4-63F983B8A03F}" type="datetimeFigureOut">
              <a:rPr lang="en-US" smtClean="0"/>
              <a:t>5/18/2021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310D48-6F9B-4EC7-9F5D-43B7F0FFEB6B}"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79699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A06A74-0C7C-46D0-A9C4-63F983B8A03F}" type="datetimeFigureOut">
              <a:rPr lang="en-US" smtClean="0"/>
              <a:t>5/18/2021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310D48-6F9B-4EC7-9F5D-43B7F0FFEB6B}"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04556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A06A74-0C7C-46D0-A9C4-63F983B8A03F}" type="datetimeFigureOut">
              <a:rPr lang="en-US" smtClean="0"/>
              <a:t>5/18/2021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310D48-6F9B-4EC7-9F5D-43B7F0FFEB6B}" type="slidenum">
              <a:rPr lang="en-US" smtClean="0"/>
              <a:t>‹#›</a:t>
            </a:fld>
            <a:endParaRPr lang="en-US"/>
          </a:p>
        </p:txBody>
      </p:sp>
    </p:spTree>
    <p:extLst>
      <p:ext uri="{BB962C8B-B14F-4D97-AF65-F5344CB8AC3E}">
        <p14:creationId xmlns:p14="http://schemas.microsoft.com/office/powerpoint/2010/main" val="3175470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6A06A74-0C7C-46D0-A9C4-63F983B8A03F}" type="datetimeFigureOut">
              <a:rPr lang="en-US" smtClean="0"/>
              <a:t>5/18/2021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310D48-6F9B-4EC7-9F5D-43B7F0FFEB6B}"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24762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26A06A74-0C7C-46D0-A9C4-63F983B8A03F}" type="datetimeFigureOut">
              <a:rPr lang="en-US" smtClean="0"/>
              <a:t>5/18/2021</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C6310D48-6F9B-4EC7-9F5D-43B7F0FFEB6B}"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9516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6A06A74-0C7C-46D0-A9C4-63F983B8A03F}" type="datetimeFigureOut">
              <a:rPr lang="en-US" smtClean="0"/>
              <a:t>5/18/2021</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C6310D48-6F9B-4EC7-9F5D-43B7F0FFEB6B}"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84371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14894-E9DB-4172-8197-7EE27FDFCC99}"/>
              </a:ext>
            </a:extLst>
          </p:cNvPr>
          <p:cNvSpPr>
            <a:spLocks noGrp="1"/>
          </p:cNvSpPr>
          <p:nvPr>
            <p:ph type="title"/>
          </p:nvPr>
        </p:nvSpPr>
        <p:spPr/>
        <p:txBody>
          <a:bodyPr/>
          <a:lstStyle/>
          <a:p>
            <a:r>
              <a:rPr lang="en-US" dirty="0"/>
              <a:t>NONPF Position Statement on Clinical Practice</a:t>
            </a:r>
          </a:p>
        </p:txBody>
      </p:sp>
      <p:sp>
        <p:nvSpPr>
          <p:cNvPr id="3" name="Content Placeholder 2">
            <a:extLst>
              <a:ext uri="{FF2B5EF4-FFF2-40B4-BE49-F238E27FC236}">
                <a16:creationId xmlns:a16="http://schemas.microsoft.com/office/drawing/2014/main" id="{184FA6F1-1A9C-48D9-8A70-3CE2488E9A73}"/>
              </a:ext>
            </a:extLst>
          </p:cNvPr>
          <p:cNvSpPr>
            <a:spLocks noGrp="1"/>
          </p:cNvSpPr>
          <p:nvPr>
            <p:ph idx="1"/>
          </p:nvPr>
        </p:nvSpPr>
        <p:spPr/>
        <p:txBody>
          <a:bodyPr>
            <a:normAutofit fontScale="85000" lnSpcReduction="10000"/>
          </a:bodyPr>
          <a:lstStyle/>
          <a:p>
            <a:r>
              <a:rPr lang="en-US" dirty="0"/>
              <a:t>“PCNPs focus on comprehensive, continuous care characterized by a long term relationship between the patient and PCNP.  The PCNP provides care for most health needs and coordinates additional health care services beyond the PCNP’s area of expertise. NPs should be regulated according to the services they perform and population served and not where they provide services.”</a:t>
            </a:r>
          </a:p>
          <a:p>
            <a:r>
              <a:rPr lang="en-US" dirty="0"/>
              <a:t>“Scope of practice must be tied to formal APRN education and not pre-APRN education or on-the-job training”</a:t>
            </a:r>
          </a:p>
          <a:p>
            <a:r>
              <a:rPr lang="en-US" dirty="0"/>
              <a:t>“Patient safety is jeopardized when clinicians practice outside their scope of practice. Regardless of the willingness of some employers to credential the NP to practice beyond his/her educational preparation and certification, the NP is obligated to adhere to his/her scope of practice, as determined by educational preparation and the state in which they practice”</a:t>
            </a:r>
          </a:p>
        </p:txBody>
      </p:sp>
      <p:sp>
        <p:nvSpPr>
          <p:cNvPr id="4" name="TextBox 3">
            <a:extLst>
              <a:ext uri="{FF2B5EF4-FFF2-40B4-BE49-F238E27FC236}">
                <a16:creationId xmlns:a16="http://schemas.microsoft.com/office/drawing/2014/main" id="{48502F37-2D0A-478C-B891-8459D7608760}"/>
              </a:ext>
            </a:extLst>
          </p:cNvPr>
          <p:cNvSpPr txBox="1"/>
          <p:nvPr/>
        </p:nvSpPr>
        <p:spPr>
          <a:xfrm>
            <a:off x="176057" y="6140725"/>
            <a:ext cx="12015943" cy="646331"/>
          </a:xfrm>
          <a:prstGeom prst="rect">
            <a:avLst/>
          </a:prstGeom>
          <a:noFill/>
        </p:spPr>
        <p:txBody>
          <a:bodyPr wrap="square" rtlCol="0">
            <a:spAutoFit/>
          </a:bodyPr>
          <a:lstStyle/>
          <a:p>
            <a:r>
              <a:rPr lang="en-US" dirty="0">
                <a:solidFill>
                  <a:schemeClr val="bg1"/>
                </a:solidFill>
              </a:rPr>
              <a:t>NONPF (2021).. Statement on acute care and primary care nursing practitioner practice. Retrieved from  www.nonpf.org/resource/resmgr/imported/NPPrimaryCareAcuteCarePracticeFINAL.pdf</a:t>
            </a:r>
            <a:endParaRPr lang="en-US" cap="small" dirty="0">
              <a:solidFill>
                <a:schemeClr val="bg1"/>
              </a:solidFill>
            </a:endParaRPr>
          </a:p>
        </p:txBody>
      </p:sp>
    </p:spTree>
    <p:extLst>
      <p:ext uri="{BB962C8B-B14F-4D97-AF65-F5344CB8AC3E}">
        <p14:creationId xmlns:p14="http://schemas.microsoft.com/office/powerpoint/2010/main" val="2354589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81E4B-B04D-4AB3-A484-0B0E94953CFE}"/>
              </a:ext>
            </a:extLst>
          </p:cNvPr>
          <p:cNvSpPr>
            <a:spLocks noGrp="1"/>
          </p:cNvSpPr>
          <p:nvPr>
            <p:ph type="title"/>
          </p:nvPr>
        </p:nvSpPr>
        <p:spPr>
          <a:xfrm>
            <a:off x="1451579" y="418439"/>
            <a:ext cx="9603275" cy="1049235"/>
          </a:xfrm>
        </p:spPr>
        <p:txBody>
          <a:bodyPr/>
          <a:lstStyle/>
          <a:p>
            <a:pPr algn="ctr"/>
            <a:r>
              <a:rPr lang="en-US" dirty="0"/>
              <a:t>FNP Clinical Sites and Preceptors</a:t>
            </a:r>
          </a:p>
        </p:txBody>
      </p:sp>
      <p:graphicFrame>
        <p:nvGraphicFramePr>
          <p:cNvPr id="4" name="Table 4">
            <a:extLst>
              <a:ext uri="{FF2B5EF4-FFF2-40B4-BE49-F238E27FC236}">
                <a16:creationId xmlns:a16="http://schemas.microsoft.com/office/drawing/2014/main" id="{D109AD40-46A8-4393-8889-71725BEA1717}"/>
              </a:ext>
            </a:extLst>
          </p:cNvPr>
          <p:cNvGraphicFramePr>
            <a:graphicFrameLocks noGrp="1"/>
          </p:cNvGraphicFramePr>
          <p:nvPr>
            <p:ph idx="1"/>
            <p:extLst>
              <p:ext uri="{D42A27DB-BD31-4B8C-83A1-F6EECF244321}">
                <p14:modId xmlns:p14="http://schemas.microsoft.com/office/powerpoint/2010/main" val="3710120644"/>
              </p:ext>
            </p:extLst>
          </p:nvPr>
        </p:nvGraphicFramePr>
        <p:xfrm>
          <a:off x="223837" y="1197001"/>
          <a:ext cx="11744325" cy="5242560"/>
        </p:xfrm>
        <a:graphic>
          <a:graphicData uri="http://schemas.openxmlformats.org/drawingml/2006/table">
            <a:tbl>
              <a:tblPr firstRow="1" bandRow="1">
                <a:tableStyleId>{5C22544A-7EE6-4342-B048-85BDC9FD1C3A}</a:tableStyleId>
              </a:tblPr>
              <a:tblGrid>
                <a:gridCol w="2348865">
                  <a:extLst>
                    <a:ext uri="{9D8B030D-6E8A-4147-A177-3AD203B41FA5}">
                      <a16:colId xmlns:a16="http://schemas.microsoft.com/office/drawing/2014/main" val="4004311570"/>
                    </a:ext>
                  </a:extLst>
                </a:gridCol>
                <a:gridCol w="2348865">
                  <a:extLst>
                    <a:ext uri="{9D8B030D-6E8A-4147-A177-3AD203B41FA5}">
                      <a16:colId xmlns:a16="http://schemas.microsoft.com/office/drawing/2014/main" val="2349966442"/>
                    </a:ext>
                  </a:extLst>
                </a:gridCol>
                <a:gridCol w="2348865">
                  <a:extLst>
                    <a:ext uri="{9D8B030D-6E8A-4147-A177-3AD203B41FA5}">
                      <a16:colId xmlns:a16="http://schemas.microsoft.com/office/drawing/2014/main" val="3485620981"/>
                    </a:ext>
                  </a:extLst>
                </a:gridCol>
                <a:gridCol w="2348865">
                  <a:extLst>
                    <a:ext uri="{9D8B030D-6E8A-4147-A177-3AD203B41FA5}">
                      <a16:colId xmlns:a16="http://schemas.microsoft.com/office/drawing/2014/main" val="3954786998"/>
                    </a:ext>
                  </a:extLst>
                </a:gridCol>
                <a:gridCol w="2348865">
                  <a:extLst>
                    <a:ext uri="{9D8B030D-6E8A-4147-A177-3AD203B41FA5}">
                      <a16:colId xmlns:a16="http://schemas.microsoft.com/office/drawing/2014/main" val="240671464"/>
                    </a:ext>
                  </a:extLst>
                </a:gridCol>
              </a:tblGrid>
              <a:tr h="396240">
                <a:tc>
                  <a:txBody>
                    <a:bodyPr/>
                    <a:lstStyle/>
                    <a:p>
                      <a:r>
                        <a:rPr lang="en-US" dirty="0"/>
                        <a:t>Course</a:t>
                      </a:r>
                    </a:p>
                  </a:txBody>
                  <a:tcPr/>
                </a:tc>
                <a:tc>
                  <a:txBody>
                    <a:bodyPr/>
                    <a:lstStyle/>
                    <a:p>
                      <a:r>
                        <a:rPr lang="en-US" dirty="0"/>
                        <a:t>Hours</a:t>
                      </a:r>
                    </a:p>
                  </a:txBody>
                  <a:tcPr/>
                </a:tc>
                <a:tc>
                  <a:txBody>
                    <a:bodyPr/>
                    <a:lstStyle/>
                    <a:p>
                      <a:r>
                        <a:rPr lang="en-US" dirty="0"/>
                        <a:t>Ages</a:t>
                      </a:r>
                    </a:p>
                  </a:txBody>
                  <a:tcPr/>
                </a:tc>
                <a:tc>
                  <a:txBody>
                    <a:bodyPr/>
                    <a:lstStyle/>
                    <a:p>
                      <a:r>
                        <a:rPr lang="en-US" dirty="0"/>
                        <a:t>Sites</a:t>
                      </a:r>
                    </a:p>
                  </a:txBody>
                  <a:tcPr/>
                </a:tc>
                <a:tc>
                  <a:txBody>
                    <a:bodyPr/>
                    <a:lstStyle/>
                    <a:p>
                      <a:r>
                        <a:rPr lang="en-US" dirty="0"/>
                        <a:t>Preceptor</a:t>
                      </a:r>
                    </a:p>
                  </a:txBody>
                  <a:tcPr/>
                </a:tc>
                <a:extLst>
                  <a:ext uri="{0D108BD9-81ED-4DB2-BD59-A6C34878D82A}">
                    <a16:rowId xmlns:a16="http://schemas.microsoft.com/office/drawing/2014/main" val="3536219320"/>
                  </a:ext>
                </a:extLst>
              </a:tr>
              <a:tr h="396240">
                <a:tc>
                  <a:txBody>
                    <a:bodyPr/>
                    <a:lstStyle/>
                    <a:p>
                      <a:r>
                        <a:rPr lang="en-US" dirty="0"/>
                        <a:t>NURS 6421 Advanced Health Assessment</a:t>
                      </a:r>
                    </a:p>
                  </a:txBody>
                  <a:tcPr/>
                </a:tc>
                <a:tc>
                  <a:txBody>
                    <a:bodyPr/>
                    <a:lstStyle/>
                    <a:p>
                      <a:r>
                        <a:rPr lang="en-US" dirty="0"/>
                        <a:t>45</a:t>
                      </a:r>
                    </a:p>
                  </a:txBody>
                  <a:tcPr/>
                </a:tc>
                <a:tc>
                  <a:txBody>
                    <a:bodyPr/>
                    <a:lstStyle/>
                    <a:p>
                      <a:r>
                        <a:rPr lang="en-US" dirty="0"/>
                        <a:t>Patients of all ages (must cross the lifespan)</a:t>
                      </a:r>
                    </a:p>
                  </a:txBody>
                  <a:tcPr/>
                </a:tc>
                <a:tc>
                  <a:txBody>
                    <a:bodyPr/>
                    <a:lstStyle/>
                    <a:p>
                      <a:r>
                        <a:rPr lang="en-US" dirty="0"/>
                        <a:t>PC; Internal Medicine</a:t>
                      </a:r>
                    </a:p>
                  </a:txBody>
                  <a:tcPr/>
                </a:tc>
                <a:tc>
                  <a:txBody>
                    <a:bodyPr/>
                    <a:lstStyle/>
                    <a:p>
                      <a:r>
                        <a:rPr lang="en-US" dirty="0"/>
                        <a:t>MD/DO, FNP, PA</a:t>
                      </a:r>
                    </a:p>
                  </a:txBody>
                  <a:tcPr/>
                </a:tc>
                <a:extLst>
                  <a:ext uri="{0D108BD9-81ED-4DB2-BD59-A6C34878D82A}">
                    <a16:rowId xmlns:a16="http://schemas.microsoft.com/office/drawing/2014/main" val="3269626401"/>
                  </a:ext>
                </a:extLst>
              </a:tr>
              <a:tr h="396240">
                <a:tc>
                  <a:txBody>
                    <a:bodyPr/>
                    <a:lstStyle/>
                    <a:p>
                      <a:r>
                        <a:rPr lang="en-US" dirty="0"/>
                        <a:t>NURS 6422 Primary Care of Adults I</a:t>
                      </a:r>
                    </a:p>
                  </a:txBody>
                  <a:tcPr/>
                </a:tc>
                <a:tc>
                  <a:txBody>
                    <a:bodyPr/>
                    <a:lstStyle/>
                    <a:p>
                      <a:r>
                        <a:rPr lang="en-US" dirty="0"/>
                        <a:t>135</a:t>
                      </a:r>
                    </a:p>
                  </a:txBody>
                  <a:tcPr/>
                </a:tc>
                <a:tc>
                  <a:txBody>
                    <a:bodyPr/>
                    <a:lstStyle/>
                    <a:p>
                      <a:r>
                        <a:rPr lang="en-US" dirty="0"/>
                        <a:t>18 to 59</a:t>
                      </a:r>
                    </a:p>
                  </a:txBody>
                  <a:tcPr/>
                </a:tc>
                <a:tc>
                  <a:txBody>
                    <a:bodyPr/>
                    <a:lstStyle/>
                    <a:p>
                      <a:r>
                        <a:rPr lang="en-US" dirty="0"/>
                        <a:t>PC; Urgent care, Internal Medicine</a:t>
                      </a:r>
                    </a:p>
                  </a:txBody>
                  <a:tcPr/>
                </a:tc>
                <a:tc>
                  <a:txBody>
                    <a:bodyPr/>
                    <a:lstStyle/>
                    <a:p>
                      <a:r>
                        <a:rPr lang="en-US" dirty="0"/>
                        <a:t>MD/DO, FNP, PA</a:t>
                      </a:r>
                    </a:p>
                    <a:p>
                      <a:endParaRPr lang="en-US" dirty="0"/>
                    </a:p>
                  </a:txBody>
                  <a:tcPr/>
                </a:tc>
                <a:extLst>
                  <a:ext uri="{0D108BD9-81ED-4DB2-BD59-A6C34878D82A}">
                    <a16:rowId xmlns:a16="http://schemas.microsoft.com/office/drawing/2014/main" val="1589738174"/>
                  </a:ext>
                </a:extLst>
              </a:tr>
              <a:tr h="396240">
                <a:tc>
                  <a:txBody>
                    <a:bodyPr/>
                    <a:lstStyle/>
                    <a:p>
                      <a:r>
                        <a:rPr lang="en-US" dirty="0"/>
                        <a:t>NURS 6423 Primary Care of Adults II</a:t>
                      </a:r>
                    </a:p>
                  </a:txBody>
                  <a:tcPr/>
                </a:tc>
                <a:tc>
                  <a:txBody>
                    <a:bodyPr/>
                    <a:lstStyle/>
                    <a:p>
                      <a:r>
                        <a:rPr lang="en-US" dirty="0"/>
                        <a:t>135 Divided 50% elderly and 50% women</a:t>
                      </a:r>
                    </a:p>
                  </a:txBody>
                  <a:tcPr/>
                </a:tc>
                <a:tc>
                  <a:txBody>
                    <a:bodyPr/>
                    <a:lstStyle/>
                    <a:p>
                      <a:r>
                        <a:rPr lang="en-US" dirty="0"/>
                        <a:t>61 and older for elderly</a:t>
                      </a:r>
                    </a:p>
                    <a:p>
                      <a:r>
                        <a:rPr lang="en-US" dirty="0"/>
                        <a:t>19 and older for women</a:t>
                      </a:r>
                    </a:p>
                  </a:txBody>
                  <a:tcPr/>
                </a:tc>
                <a:tc>
                  <a:txBody>
                    <a:bodyPr/>
                    <a:lstStyle/>
                    <a:p>
                      <a:r>
                        <a:rPr lang="en-US" dirty="0"/>
                        <a:t>PC, Internal medicine, gerontologist</a:t>
                      </a:r>
                    </a:p>
                    <a:p>
                      <a:r>
                        <a:rPr lang="en-US" dirty="0"/>
                        <a:t>PC, Internal medicine, GYN, </a:t>
                      </a:r>
                    </a:p>
                  </a:txBody>
                  <a:tcPr/>
                </a:tc>
                <a:tc>
                  <a:txBody>
                    <a:bodyPr/>
                    <a:lstStyle/>
                    <a:p>
                      <a:r>
                        <a:rPr lang="en-US" dirty="0"/>
                        <a:t>MD/DO, FNP,  WHNP, Nurse Mid-wife, PA</a:t>
                      </a:r>
                    </a:p>
                    <a:p>
                      <a:endParaRPr lang="en-US" dirty="0"/>
                    </a:p>
                  </a:txBody>
                  <a:tcPr/>
                </a:tc>
                <a:extLst>
                  <a:ext uri="{0D108BD9-81ED-4DB2-BD59-A6C34878D82A}">
                    <a16:rowId xmlns:a16="http://schemas.microsoft.com/office/drawing/2014/main" val="1282181285"/>
                  </a:ext>
                </a:extLst>
              </a:tr>
              <a:tr h="396240">
                <a:tc>
                  <a:txBody>
                    <a:bodyPr/>
                    <a:lstStyle/>
                    <a:p>
                      <a:r>
                        <a:rPr lang="en-US" dirty="0"/>
                        <a:t>NURS 6424 Primary Care of OB &amp; Pediatrics</a:t>
                      </a:r>
                    </a:p>
                  </a:txBody>
                  <a:tcPr/>
                </a:tc>
                <a:tc>
                  <a:txBody>
                    <a:bodyPr/>
                    <a:lstStyle/>
                    <a:p>
                      <a:r>
                        <a:rPr lang="en-US" dirty="0"/>
                        <a:t>45 OB</a:t>
                      </a:r>
                    </a:p>
                    <a:p>
                      <a:r>
                        <a:rPr lang="en-US" dirty="0"/>
                        <a:t>135 Pediatrics</a:t>
                      </a:r>
                    </a:p>
                  </a:txBody>
                  <a:tcPr/>
                </a:tc>
                <a:tc>
                  <a:txBody>
                    <a:bodyPr/>
                    <a:lstStyle/>
                    <a:p>
                      <a:r>
                        <a:rPr lang="en-US" dirty="0"/>
                        <a:t>18 and older for OB</a:t>
                      </a:r>
                    </a:p>
                    <a:p>
                      <a:r>
                        <a:rPr lang="en-US" dirty="0"/>
                        <a:t>Birth to 18</a:t>
                      </a:r>
                    </a:p>
                  </a:txBody>
                  <a:tcPr/>
                </a:tc>
                <a:tc>
                  <a:txBody>
                    <a:bodyPr/>
                    <a:lstStyle/>
                    <a:p>
                      <a:r>
                        <a:rPr lang="en-US" dirty="0"/>
                        <a:t>OB, Birthing centers, Mid-wives, L&amp;D</a:t>
                      </a:r>
                    </a:p>
                    <a:p>
                      <a:r>
                        <a:rPr lang="en-US" dirty="0"/>
                        <a:t>PC, Pediatrician, Pediatric UC</a:t>
                      </a:r>
                    </a:p>
                  </a:txBody>
                  <a:tcPr/>
                </a:tc>
                <a:tc>
                  <a:txBody>
                    <a:bodyPr/>
                    <a:lstStyle/>
                    <a:p>
                      <a:r>
                        <a:rPr lang="en-US" dirty="0"/>
                        <a:t>MD/DO, FNP,  WHNP, Nurse Mid-wife, PNP, PA</a:t>
                      </a:r>
                    </a:p>
                    <a:p>
                      <a:endParaRPr lang="en-US" dirty="0"/>
                    </a:p>
                  </a:txBody>
                  <a:tcPr/>
                </a:tc>
                <a:extLst>
                  <a:ext uri="{0D108BD9-81ED-4DB2-BD59-A6C34878D82A}">
                    <a16:rowId xmlns:a16="http://schemas.microsoft.com/office/drawing/2014/main" val="2401241923"/>
                  </a:ext>
                </a:extLst>
              </a:tr>
              <a:tr h="396240">
                <a:tc>
                  <a:txBody>
                    <a:bodyPr/>
                    <a:lstStyle/>
                    <a:p>
                      <a:r>
                        <a:rPr lang="en-US" dirty="0"/>
                        <a:t>NURS 6425 Nurse Practitioner Practicum</a:t>
                      </a:r>
                    </a:p>
                  </a:txBody>
                  <a:tcPr/>
                </a:tc>
                <a:tc>
                  <a:txBody>
                    <a:bodyPr/>
                    <a:lstStyle/>
                    <a:p>
                      <a:r>
                        <a:rPr lang="en-US" dirty="0"/>
                        <a:t>270 (200 in primary care; 70 as elective)</a:t>
                      </a:r>
                    </a:p>
                  </a:txBody>
                  <a:tcPr/>
                </a:tc>
                <a:tc>
                  <a:txBody>
                    <a:bodyPr/>
                    <a:lstStyle/>
                    <a:p>
                      <a:r>
                        <a:rPr lang="en-US" dirty="0"/>
                        <a:t>All ages across the lifespan</a:t>
                      </a:r>
                    </a:p>
                  </a:txBody>
                  <a:tcPr/>
                </a:tc>
                <a:tc>
                  <a:txBody>
                    <a:bodyPr/>
                    <a:lstStyle/>
                    <a:p>
                      <a:r>
                        <a:rPr lang="en-US" dirty="0"/>
                        <a:t>PC or internal medicine; then specialty</a:t>
                      </a:r>
                    </a:p>
                  </a:txBody>
                  <a:tcPr/>
                </a:tc>
                <a:tc>
                  <a:txBody>
                    <a:bodyPr/>
                    <a:lstStyle/>
                    <a:p>
                      <a:r>
                        <a:rPr lang="en-US" dirty="0"/>
                        <a:t>MD/DO, FNP, PA</a:t>
                      </a:r>
                    </a:p>
                    <a:p>
                      <a:endParaRPr lang="en-US" dirty="0"/>
                    </a:p>
                  </a:txBody>
                  <a:tcPr/>
                </a:tc>
                <a:extLst>
                  <a:ext uri="{0D108BD9-81ED-4DB2-BD59-A6C34878D82A}">
                    <a16:rowId xmlns:a16="http://schemas.microsoft.com/office/drawing/2014/main" val="3296945002"/>
                  </a:ext>
                </a:extLst>
              </a:tr>
            </a:tbl>
          </a:graphicData>
        </a:graphic>
      </p:graphicFrame>
    </p:spTree>
    <p:extLst>
      <p:ext uri="{BB962C8B-B14F-4D97-AF65-F5344CB8AC3E}">
        <p14:creationId xmlns:p14="http://schemas.microsoft.com/office/powerpoint/2010/main" val="1476880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40E99-7E4E-4E6E-9D90-F964BBCDD084}"/>
              </a:ext>
            </a:extLst>
          </p:cNvPr>
          <p:cNvSpPr>
            <a:spLocks noGrp="1"/>
          </p:cNvSpPr>
          <p:nvPr>
            <p:ph type="title"/>
          </p:nvPr>
        </p:nvSpPr>
        <p:spPr/>
        <p:txBody>
          <a:bodyPr/>
          <a:lstStyle/>
          <a:p>
            <a:pPr algn="ctr"/>
            <a:r>
              <a:rPr lang="en-US" dirty="0"/>
              <a:t>FNP Clinical Sites and Preceptors</a:t>
            </a:r>
          </a:p>
        </p:txBody>
      </p:sp>
      <p:sp>
        <p:nvSpPr>
          <p:cNvPr id="3" name="Content Placeholder 2">
            <a:extLst>
              <a:ext uri="{FF2B5EF4-FFF2-40B4-BE49-F238E27FC236}">
                <a16:creationId xmlns:a16="http://schemas.microsoft.com/office/drawing/2014/main" id="{927A9910-D291-4AAB-8458-5054F414E68D}"/>
              </a:ext>
            </a:extLst>
          </p:cNvPr>
          <p:cNvSpPr>
            <a:spLocks noGrp="1"/>
          </p:cNvSpPr>
          <p:nvPr>
            <p:ph idx="1"/>
          </p:nvPr>
        </p:nvSpPr>
        <p:spPr/>
        <p:txBody>
          <a:bodyPr>
            <a:normAutofit lnSpcReduction="10000"/>
          </a:bodyPr>
          <a:lstStyle/>
          <a:p>
            <a:r>
              <a:rPr lang="en-US" dirty="0"/>
              <a:t>Site not acceptable</a:t>
            </a:r>
          </a:p>
          <a:p>
            <a:pPr lvl="1"/>
            <a:r>
              <a:rPr lang="en-US" dirty="0"/>
              <a:t>Hospitals (may round with provider from office but cannot have hospital for clinical site except for L&amp;D for OB)</a:t>
            </a:r>
          </a:p>
          <a:p>
            <a:pPr lvl="1"/>
            <a:r>
              <a:rPr lang="en-US" dirty="0"/>
              <a:t>Emergency room to include Fast Tracks (stand alone fast tracks or urgent cares are acceptable)</a:t>
            </a:r>
          </a:p>
          <a:p>
            <a:pPr lvl="1"/>
            <a:r>
              <a:rPr lang="en-US" dirty="0"/>
              <a:t>Places of employment unless at a different clinic or location</a:t>
            </a:r>
          </a:p>
          <a:p>
            <a:r>
              <a:rPr lang="en-US" dirty="0"/>
              <a:t>Preceptors not acceptable</a:t>
            </a:r>
          </a:p>
          <a:p>
            <a:pPr lvl="1"/>
            <a:r>
              <a:rPr lang="en-US" dirty="0"/>
              <a:t>Less than 1 year experience</a:t>
            </a:r>
          </a:p>
          <a:p>
            <a:pPr lvl="1"/>
            <a:r>
              <a:rPr lang="en-US" dirty="0"/>
              <a:t>Not credentialed in patient population setting</a:t>
            </a:r>
          </a:p>
          <a:p>
            <a:pPr lvl="1"/>
            <a:endParaRPr lang="en-US" dirty="0"/>
          </a:p>
        </p:txBody>
      </p:sp>
    </p:spTree>
    <p:extLst>
      <p:ext uri="{BB962C8B-B14F-4D97-AF65-F5344CB8AC3E}">
        <p14:creationId xmlns:p14="http://schemas.microsoft.com/office/powerpoint/2010/main" val="256604415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77</TotalTime>
  <Words>451</Words>
  <Application>Microsoft Office PowerPoint</Application>
  <PresentationFormat>Widescreen</PresentationFormat>
  <Paragraphs>49</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Gill Sans MT</vt:lpstr>
      <vt:lpstr>Gallery</vt:lpstr>
      <vt:lpstr>NONPF Position Statement on Clinical Practice</vt:lpstr>
      <vt:lpstr>FNP Clinical Sites and Preceptors</vt:lpstr>
      <vt:lpstr>FNP Clinical Sites and Preceptors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FNP Clinical Sites and Preceptors</dc:title>
  <dc:creator>Ramona Mulleins-Foreman</dc:creator>
  <cp:lastModifiedBy>Ramona Mulleins-Foreman</cp:lastModifiedBy>
  <cp:revision>10</cp:revision>
  <dcterms:created xsi:type="dcterms:W3CDTF">2021-05-12T13:53:11Z</dcterms:created>
  <dcterms:modified xsi:type="dcterms:W3CDTF">2021-05-18T16:53:02Z</dcterms:modified>
</cp:coreProperties>
</file>