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bookmarkIdSeed="3">
  <p:sldMasterIdLst>
    <p:sldMasterId id="2147483648" r:id="rId1"/>
  </p:sldMasterIdLst>
  <p:notesMasterIdLst>
    <p:notesMasterId r:id="rId16"/>
  </p:notesMasterIdLst>
  <p:sldIdLst>
    <p:sldId id="256" r:id="rId2"/>
    <p:sldId id="268" r:id="rId3"/>
    <p:sldId id="276" r:id="rId4"/>
    <p:sldId id="286" r:id="rId5"/>
    <p:sldId id="287" r:id="rId6"/>
    <p:sldId id="288" r:id="rId7"/>
    <p:sldId id="290" r:id="rId8"/>
    <p:sldId id="291" r:id="rId9"/>
    <p:sldId id="292" r:id="rId10"/>
    <p:sldId id="293" r:id="rId11"/>
    <p:sldId id="295" r:id="rId12"/>
    <p:sldId id="294" r:id="rId13"/>
    <p:sldId id="296" r:id="rId14"/>
    <p:sldId id="285" r:id="rId15"/>
  </p:sldIdLst>
  <p:sldSz cx="12192000" cy="6858000"/>
  <p:notesSz cx="6858000" cy="9144000"/>
  <p:embeddedFontLst>
    <p:embeddedFont>
      <p:font typeface="Calibri" panose="020F0502020204030204" pitchFamily="34" charset="0"/>
      <p:regular r:id="rId17"/>
      <p:bold r:id="rId18"/>
      <p:italic r:id="rId19"/>
      <p:boldItalic r:id="rId20"/>
    </p:embeddedFont>
    <p:embeddedFont>
      <p:font typeface="Gotham" panose="02000504050000020004" pitchFamily="2" charset="0"/>
      <p:regular r:id="rId21"/>
      <p:bold r:id="rId22"/>
      <p:italic r:id="rId23"/>
      <p:boldItalic r:id="rId24"/>
    </p:embeddedFont>
    <p:embeddedFont>
      <p:font typeface="Gotham Black" pitchFamily="2" charset="77"/>
      <p:regular r:id="rId25"/>
    </p:embeddedFont>
    <p:embeddedFont>
      <p:font typeface="Rift Bold" pitchFamily="2" charset="0"/>
      <p:bold r:id="rId26"/>
      <p:italic r:id="rId27"/>
      <p:boldItalic r:id="rId2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610" autoAdjust="0"/>
    <p:restoredTop sz="81811" autoAdjust="0"/>
  </p:normalViewPr>
  <p:slideViewPr>
    <p:cSldViewPr snapToGrid="0">
      <p:cViewPr varScale="1">
        <p:scale>
          <a:sx n="87" d="100"/>
          <a:sy n="87" d="100"/>
        </p:scale>
        <p:origin x="54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font" Target="fonts/font4.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7.fntdata"/><Relationship Id="rId28"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font" Target="fonts/font11.fntdata"/><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357CD7-75EA-4847-8FEB-6AD84F41663F}" type="datetimeFigureOut">
              <a:rPr lang="en-US" smtClean="0"/>
              <a:t>8/15/21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19C806-DDF2-4D87-B567-AB38F098F5C5}" type="slidenum">
              <a:rPr lang="en-US" smtClean="0"/>
              <a:t>‹#›</a:t>
            </a:fld>
            <a:endParaRPr lang="en-US"/>
          </a:p>
        </p:txBody>
      </p:sp>
    </p:spTree>
    <p:extLst>
      <p:ext uri="{BB962C8B-B14F-4D97-AF65-F5344CB8AC3E}">
        <p14:creationId xmlns:p14="http://schemas.microsoft.com/office/powerpoint/2010/main" val="40040496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title slide. Please </a:t>
            </a:r>
            <a:r>
              <a:rPr lang="en-US" b="1" dirty="0"/>
              <a:t>do not change the fonts or colors </a:t>
            </a:r>
            <a:r>
              <a:rPr lang="en-US" dirty="0"/>
              <a:t>in this presentation.</a:t>
            </a:r>
            <a:r>
              <a:rPr lang="en-US" baseline="0" dirty="0"/>
              <a:t> Our brand fonts, Rift Bold and Gotham, have been embedded in this presentation and </a:t>
            </a:r>
            <a:r>
              <a:rPr lang="en-US" b="1" baseline="0" dirty="0"/>
              <a:t>do not need to be downloaded or installed</a:t>
            </a:r>
            <a:r>
              <a:rPr lang="en-US" baseline="0" dirty="0"/>
              <a:t>.</a:t>
            </a:r>
            <a:endParaRPr lang="en-US" dirty="0"/>
          </a:p>
        </p:txBody>
      </p:sp>
      <p:sp>
        <p:nvSpPr>
          <p:cNvPr id="4" name="Slide Number Placeholder 3"/>
          <p:cNvSpPr>
            <a:spLocks noGrp="1"/>
          </p:cNvSpPr>
          <p:nvPr>
            <p:ph type="sldNum" sz="quarter" idx="10"/>
          </p:nvPr>
        </p:nvSpPr>
        <p:spPr/>
        <p:txBody>
          <a:bodyPr/>
          <a:lstStyle/>
          <a:p>
            <a:fld id="{3D19C806-DDF2-4D87-B567-AB38F098F5C5}" type="slidenum">
              <a:rPr lang="en-US" smtClean="0"/>
              <a:t>1</a:t>
            </a:fld>
            <a:endParaRPr lang="en-US" dirty="0"/>
          </a:p>
        </p:txBody>
      </p:sp>
    </p:spTree>
    <p:extLst>
      <p:ext uri="{BB962C8B-B14F-4D97-AF65-F5344CB8AC3E}">
        <p14:creationId xmlns:p14="http://schemas.microsoft.com/office/powerpoint/2010/main" val="2523370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19C806-DDF2-4D87-B567-AB38F098F5C5}" type="slidenum">
              <a:rPr lang="en-US" smtClean="0"/>
              <a:t>10</a:t>
            </a:fld>
            <a:endParaRPr lang="en-US"/>
          </a:p>
        </p:txBody>
      </p:sp>
    </p:spTree>
    <p:extLst>
      <p:ext uri="{BB962C8B-B14F-4D97-AF65-F5344CB8AC3E}">
        <p14:creationId xmlns:p14="http://schemas.microsoft.com/office/powerpoint/2010/main" val="20962978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19C806-DDF2-4D87-B567-AB38F098F5C5}" type="slidenum">
              <a:rPr lang="en-US" smtClean="0"/>
              <a:t>11</a:t>
            </a:fld>
            <a:endParaRPr lang="en-US"/>
          </a:p>
        </p:txBody>
      </p:sp>
    </p:spTree>
    <p:extLst>
      <p:ext uri="{BB962C8B-B14F-4D97-AF65-F5344CB8AC3E}">
        <p14:creationId xmlns:p14="http://schemas.microsoft.com/office/powerpoint/2010/main" val="30014275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19C806-DDF2-4D87-B567-AB38F098F5C5}" type="slidenum">
              <a:rPr lang="en-US" smtClean="0"/>
              <a:t>12</a:t>
            </a:fld>
            <a:endParaRPr lang="en-US"/>
          </a:p>
        </p:txBody>
      </p:sp>
    </p:spTree>
    <p:extLst>
      <p:ext uri="{BB962C8B-B14F-4D97-AF65-F5344CB8AC3E}">
        <p14:creationId xmlns:p14="http://schemas.microsoft.com/office/powerpoint/2010/main" val="56323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D19C806-DDF2-4D87-B567-AB38F098F5C5}" type="slidenum">
              <a:rPr lang="en-US" smtClean="0"/>
              <a:t>2</a:t>
            </a:fld>
            <a:endParaRPr lang="en-US"/>
          </a:p>
        </p:txBody>
      </p:sp>
    </p:spTree>
    <p:extLst>
      <p:ext uri="{BB962C8B-B14F-4D97-AF65-F5344CB8AC3E}">
        <p14:creationId xmlns:p14="http://schemas.microsoft.com/office/powerpoint/2010/main" val="13313751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19C806-DDF2-4D87-B567-AB38F098F5C5}" type="slidenum">
              <a:rPr lang="en-US" smtClean="0"/>
              <a:t>3</a:t>
            </a:fld>
            <a:endParaRPr lang="en-US"/>
          </a:p>
        </p:txBody>
      </p:sp>
    </p:spTree>
    <p:extLst>
      <p:ext uri="{BB962C8B-B14F-4D97-AF65-F5344CB8AC3E}">
        <p14:creationId xmlns:p14="http://schemas.microsoft.com/office/powerpoint/2010/main" val="20435280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19C806-DDF2-4D87-B567-AB38F098F5C5}" type="slidenum">
              <a:rPr lang="en-US" smtClean="0"/>
              <a:t>4</a:t>
            </a:fld>
            <a:endParaRPr lang="en-US"/>
          </a:p>
        </p:txBody>
      </p:sp>
    </p:spTree>
    <p:extLst>
      <p:ext uri="{BB962C8B-B14F-4D97-AF65-F5344CB8AC3E}">
        <p14:creationId xmlns:p14="http://schemas.microsoft.com/office/powerpoint/2010/main" val="4904774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19C806-DDF2-4D87-B567-AB38F098F5C5}" type="slidenum">
              <a:rPr lang="en-US" smtClean="0"/>
              <a:t>5</a:t>
            </a:fld>
            <a:endParaRPr lang="en-US"/>
          </a:p>
        </p:txBody>
      </p:sp>
    </p:spTree>
    <p:extLst>
      <p:ext uri="{BB962C8B-B14F-4D97-AF65-F5344CB8AC3E}">
        <p14:creationId xmlns:p14="http://schemas.microsoft.com/office/powerpoint/2010/main" val="2295697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19C806-DDF2-4D87-B567-AB38F098F5C5}" type="slidenum">
              <a:rPr lang="en-US" smtClean="0"/>
              <a:t>6</a:t>
            </a:fld>
            <a:endParaRPr lang="en-US"/>
          </a:p>
        </p:txBody>
      </p:sp>
    </p:spTree>
    <p:extLst>
      <p:ext uri="{BB962C8B-B14F-4D97-AF65-F5344CB8AC3E}">
        <p14:creationId xmlns:p14="http://schemas.microsoft.com/office/powerpoint/2010/main" val="5839951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19C806-DDF2-4D87-B567-AB38F098F5C5}" type="slidenum">
              <a:rPr lang="en-US" smtClean="0"/>
              <a:t>7</a:t>
            </a:fld>
            <a:endParaRPr lang="en-US"/>
          </a:p>
        </p:txBody>
      </p:sp>
    </p:spTree>
    <p:extLst>
      <p:ext uri="{BB962C8B-B14F-4D97-AF65-F5344CB8AC3E}">
        <p14:creationId xmlns:p14="http://schemas.microsoft.com/office/powerpoint/2010/main" val="2080456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19C806-DDF2-4D87-B567-AB38F098F5C5}" type="slidenum">
              <a:rPr lang="en-US" smtClean="0"/>
              <a:t>8</a:t>
            </a:fld>
            <a:endParaRPr lang="en-US"/>
          </a:p>
        </p:txBody>
      </p:sp>
    </p:spTree>
    <p:extLst>
      <p:ext uri="{BB962C8B-B14F-4D97-AF65-F5344CB8AC3E}">
        <p14:creationId xmlns:p14="http://schemas.microsoft.com/office/powerpoint/2010/main" val="1555946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D19C806-DDF2-4D87-B567-AB38F098F5C5}" type="slidenum">
              <a:rPr lang="en-US" smtClean="0"/>
              <a:t>9</a:t>
            </a:fld>
            <a:endParaRPr lang="en-US"/>
          </a:p>
        </p:txBody>
      </p:sp>
    </p:spTree>
    <p:extLst>
      <p:ext uri="{BB962C8B-B14F-4D97-AF65-F5344CB8AC3E}">
        <p14:creationId xmlns:p14="http://schemas.microsoft.com/office/powerpoint/2010/main" val="12858854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43453" y="-209550"/>
            <a:ext cx="7448551" cy="7067550"/>
          </a:xfrm>
          <a:prstGeom prst="rect">
            <a:avLst/>
          </a:prstGeom>
        </p:spPr>
      </p:pic>
      <p:sp>
        <p:nvSpPr>
          <p:cNvPr id="2" name="Title 1"/>
          <p:cNvSpPr>
            <a:spLocks noGrp="1"/>
          </p:cNvSpPr>
          <p:nvPr>
            <p:ph type="ctrTitle"/>
          </p:nvPr>
        </p:nvSpPr>
        <p:spPr>
          <a:xfrm>
            <a:off x="573024" y="1094931"/>
            <a:ext cx="8900160" cy="2387600"/>
          </a:xfrm>
        </p:spPr>
        <p:txBody>
          <a:bodyPr anchor="b">
            <a:noAutofit/>
          </a:bodyPr>
          <a:lstStyle>
            <a:lvl1pPr algn="l">
              <a:defRPr sz="10000"/>
            </a:lvl1pPr>
          </a:lstStyle>
          <a:p>
            <a:r>
              <a:rPr lang="en-US" dirty="0"/>
              <a:t>Click to edit Master title style</a:t>
            </a:r>
          </a:p>
        </p:txBody>
      </p:sp>
      <p:sp>
        <p:nvSpPr>
          <p:cNvPr id="3" name="Subtitle 2"/>
          <p:cNvSpPr>
            <a:spLocks noGrp="1"/>
          </p:cNvSpPr>
          <p:nvPr>
            <p:ph type="subTitle" idx="1"/>
          </p:nvPr>
        </p:nvSpPr>
        <p:spPr>
          <a:xfrm>
            <a:off x="573024" y="3574606"/>
            <a:ext cx="9144000" cy="1655762"/>
          </a:xfrm>
        </p:spPr>
        <p:txBody>
          <a:bodyPr>
            <a:normAutofit/>
          </a:bodyPr>
          <a:lstStyle>
            <a:lvl1pPr marL="0" indent="0" algn="l">
              <a:buNone/>
              <a:defRPr sz="3500">
                <a:latin typeface="Gotham Black" pitchFamily="50" charset="0"/>
              </a:defRPr>
            </a:lvl1pPr>
            <a:lvl2pPr marL="457178" indent="0" algn="ctr">
              <a:buNone/>
              <a:defRPr sz="2000"/>
            </a:lvl2pPr>
            <a:lvl3pPr marL="914354" indent="0" algn="ctr">
              <a:buNone/>
              <a:defRPr sz="1800"/>
            </a:lvl3pPr>
            <a:lvl4pPr marL="1371532" indent="0" algn="ctr">
              <a:buNone/>
              <a:defRPr sz="1600"/>
            </a:lvl4pPr>
            <a:lvl5pPr marL="1828709" indent="0" algn="ctr">
              <a:buNone/>
              <a:defRPr sz="1600"/>
            </a:lvl5pPr>
            <a:lvl6pPr marL="2285886" indent="0" algn="ctr">
              <a:buNone/>
              <a:defRPr sz="1600"/>
            </a:lvl6pPr>
            <a:lvl7pPr marL="2743062" indent="0" algn="ctr">
              <a:buNone/>
              <a:defRPr sz="1600"/>
            </a:lvl7pPr>
            <a:lvl8pPr marL="3200240" indent="0" algn="ctr">
              <a:buNone/>
              <a:defRPr sz="1600"/>
            </a:lvl8pPr>
            <a:lvl9pPr marL="3657418" indent="0" algn="ctr">
              <a:buNone/>
              <a:defRPr sz="1600"/>
            </a:lvl9pPr>
          </a:lstStyle>
          <a:p>
            <a:r>
              <a:rPr lang="en-US" dirty="0"/>
              <a:t>Click to edit Master subtitle style</a:t>
            </a:r>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267607" y="5124450"/>
            <a:ext cx="2257647" cy="1210962"/>
          </a:xfrm>
          <a:prstGeom prst="rect">
            <a:avLst/>
          </a:prstGeom>
        </p:spPr>
      </p:pic>
    </p:spTree>
    <p:extLst>
      <p:ext uri="{BB962C8B-B14F-4D97-AF65-F5344CB8AC3E}">
        <p14:creationId xmlns:p14="http://schemas.microsoft.com/office/powerpoint/2010/main" val="1977802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Whi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838200" y="1825631"/>
            <a:ext cx="10515600" cy="418958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p:nvPr userDrawn="1"/>
        </p:nvSpPr>
        <p:spPr>
          <a:xfrm>
            <a:off x="0" y="6176969"/>
            <a:ext cx="12192000" cy="681037"/>
          </a:xfrm>
          <a:prstGeom prst="rect">
            <a:avLst/>
          </a:prstGeom>
          <a:solidFill>
            <a:srgbClr val="0020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Title 1"/>
          <p:cNvSpPr txBox="1">
            <a:spLocks/>
          </p:cNvSpPr>
          <p:nvPr userDrawn="1"/>
        </p:nvSpPr>
        <p:spPr>
          <a:xfrm>
            <a:off x="312685" y="6207843"/>
            <a:ext cx="1279635" cy="6501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500" dirty="0">
                <a:solidFill>
                  <a:schemeClr val="bg1"/>
                </a:solidFill>
                <a:latin typeface="Rift Bold" panose="00000800000000000000" pitchFamily="50" charset="0"/>
              </a:rPr>
              <a:t>Gsw.edu</a:t>
            </a:r>
          </a:p>
        </p:txBody>
      </p:sp>
      <p:sp>
        <p:nvSpPr>
          <p:cNvPr id="9" name="Title 1"/>
          <p:cNvSpPr txBox="1">
            <a:spLocks/>
          </p:cNvSpPr>
          <p:nvPr userDrawn="1"/>
        </p:nvSpPr>
        <p:spPr>
          <a:xfrm>
            <a:off x="8765628" y="6207843"/>
            <a:ext cx="3168869" cy="6501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r"/>
            <a:r>
              <a:rPr lang="en-US" sz="2500" dirty="0">
                <a:solidFill>
                  <a:schemeClr val="bg1"/>
                </a:solidFill>
                <a:latin typeface="Rift Bold" panose="00000800000000000000" pitchFamily="50" charset="0"/>
              </a:rPr>
              <a:t>#</a:t>
            </a:r>
            <a:r>
              <a:rPr lang="en-US" sz="2500" dirty="0" err="1">
                <a:solidFill>
                  <a:schemeClr val="bg1"/>
                </a:solidFill>
                <a:latin typeface="Rift Bold" panose="00000800000000000000" pitchFamily="50" charset="0"/>
              </a:rPr>
              <a:t>Take</a:t>
            </a:r>
            <a:r>
              <a:rPr lang="en-US" sz="2500" dirty="0" err="1">
                <a:solidFill>
                  <a:srgbClr val="C69214"/>
                </a:solidFill>
                <a:latin typeface="Rift Bold" panose="00000800000000000000" pitchFamily="50" charset="0"/>
              </a:rPr>
              <a:t>tomorrow</a:t>
            </a:r>
            <a:r>
              <a:rPr lang="en-US" sz="2500" dirty="0" err="1">
                <a:solidFill>
                  <a:schemeClr val="bg1"/>
                </a:solidFill>
                <a:latin typeface="Rift Bold" panose="00000800000000000000" pitchFamily="50" charset="0"/>
              </a:rPr>
              <a:t>bystorm</a:t>
            </a:r>
            <a:endParaRPr lang="en-US" sz="2500" dirty="0">
              <a:solidFill>
                <a:schemeClr val="bg1"/>
              </a:solidFill>
              <a:latin typeface="Rift Bold" panose="00000800000000000000" pitchFamily="50" charset="0"/>
            </a:endParaRPr>
          </a:p>
        </p:txBody>
      </p:sp>
    </p:spTree>
    <p:extLst>
      <p:ext uri="{BB962C8B-B14F-4D97-AF65-F5344CB8AC3E}">
        <p14:creationId xmlns:p14="http://schemas.microsoft.com/office/powerpoint/2010/main" val="2580404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Gold)">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solidFill>
                  <a:schemeClr val="accent1"/>
                </a:solidFill>
              </a:defRPr>
            </a:lvl1pPr>
          </a:lstStyle>
          <a:p>
            <a:fld id="{501CD8C5-9C67-40EC-AA07-EB065DCD6EE9}" type="datetimeFigureOut">
              <a:rPr lang="en-US" smtClean="0"/>
              <a:pPr/>
              <a:t>8/15/21</a:t>
            </a:fld>
            <a:endParaRPr lang="en-US" dirty="0"/>
          </a:p>
        </p:txBody>
      </p:sp>
      <p:sp>
        <p:nvSpPr>
          <p:cNvPr id="5" name="Footer Placeholder 4"/>
          <p:cNvSpPr>
            <a:spLocks noGrp="1"/>
          </p:cNvSpPr>
          <p:nvPr>
            <p:ph type="ftr" sz="quarter" idx="11"/>
          </p:nvPr>
        </p:nvSpPr>
        <p:spPr/>
        <p:txBody>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1268311C-CF82-475A-95B5-AB3CAD773A2D}" type="slidenum">
              <a:rPr lang="en-US" smtClean="0"/>
              <a:pPr/>
              <a:t>‹#›</a:t>
            </a:fld>
            <a:endParaRPr lang="en-US" dirty="0"/>
          </a:p>
        </p:txBody>
      </p:sp>
    </p:spTree>
    <p:extLst>
      <p:ext uri="{BB962C8B-B14F-4D97-AF65-F5344CB8AC3E}">
        <p14:creationId xmlns:p14="http://schemas.microsoft.com/office/powerpoint/2010/main" val="3596904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Blue)">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solidFill>
                  <a:schemeClr val="bg1"/>
                </a:solidFill>
              </a:defRPr>
            </a:lvl1pPr>
          </a:lstStyle>
          <a:p>
            <a:fld id="{501CD8C5-9C67-40EC-AA07-EB065DCD6EE9}" type="datetimeFigureOut">
              <a:rPr lang="en-US" smtClean="0"/>
              <a:pPr/>
              <a:t>8/15/21</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bg1"/>
                </a:solidFill>
              </a:defRPr>
            </a:lvl1pPr>
          </a:lstStyle>
          <a:p>
            <a:fld id="{1268311C-CF82-475A-95B5-AB3CAD773A2D}" type="slidenum">
              <a:rPr lang="en-US" smtClean="0"/>
              <a:pPr/>
              <a:t>‹#›</a:t>
            </a:fld>
            <a:endParaRPr lang="en-US"/>
          </a:p>
        </p:txBody>
      </p:sp>
    </p:spTree>
    <p:extLst>
      <p:ext uri="{BB962C8B-B14F-4D97-AF65-F5344CB8AC3E}">
        <p14:creationId xmlns:p14="http://schemas.microsoft.com/office/powerpoint/2010/main" val="6695513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Transition 1">
    <p:bg>
      <p:bgPr>
        <a:solidFill>
          <a:schemeClr val="tx1"/>
        </a:solidFill>
        <a:effectLst/>
      </p:bgPr>
    </p:bg>
    <p:spTree>
      <p:nvGrpSpPr>
        <p:cNvPr id="1" name=""/>
        <p:cNvGrpSpPr/>
        <p:nvPr/>
      </p:nvGrpSpPr>
      <p:grpSpPr>
        <a:xfrm>
          <a:off x="0" y="0"/>
          <a:ext cx="0" cy="0"/>
          <a:chOff x="0" y="0"/>
          <a:chExt cx="0" cy="0"/>
        </a:xfrm>
      </p:grpSpPr>
      <p:grpSp>
        <p:nvGrpSpPr>
          <p:cNvPr id="5" name="Group 4"/>
          <p:cNvGrpSpPr/>
          <p:nvPr userDrawn="1"/>
        </p:nvGrpSpPr>
        <p:grpSpPr>
          <a:xfrm>
            <a:off x="-2109016" y="-753949"/>
            <a:ext cx="16410031" cy="8365898"/>
            <a:chOff x="-2109015" y="-753949"/>
            <a:chExt cx="16410030" cy="8365898"/>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09015" y="-753949"/>
              <a:ext cx="16410030" cy="8365898"/>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8353" y="983052"/>
              <a:ext cx="7955294" cy="4891896"/>
            </a:xfrm>
            <a:prstGeom prst="rect">
              <a:avLst/>
            </a:prstGeom>
          </p:spPr>
        </p:pic>
      </p:grpSp>
    </p:spTree>
    <p:extLst>
      <p:ext uri="{BB962C8B-B14F-4D97-AF65-F5344CB8AC3E}">
        <p14:creationId xmlns:p14="http://schemas.microsoft.com/office/powerpoint/2010/main" val="31747639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Transition 2">
    <p:bg>
      <p:bgPr>
        <a:solidFill>
          <a:schemeClr val="accent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09016" y="-753949"/>
            <a:ext cx="16410031" cy="8365898"/>
          </a:xfrm>
          <a:prstGeom prst="rect">
            <a:avLst/>
          </a:prstGeom>
        </p:spPr>
      </p:pic>
    </p:spTree>
    <p:extLst>
      <p:ext uri="{BB962C8B-B14F-4D97-AF65-F5344CB8AC3E}">
        <p14:creationId xmlns:p14="http://schemas.microsoft.com/office/powerpoint/2010/main" val="117639117"/>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ransition 3">
    <p:bg>
      <p:bgPr>
        <a:solidFill>
          <a:schemeClr val="tx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109016" y="-753949"/>
            <a:ext cx="16410031" cy="8365898"/>
          </a:xfrm>
          <a:prstGeom prst="rect">
            <a:avLst/>
          </a:prstGeom>
        </p:spPr>
      </p:pic>
    </p:spTree>
    <p:extLst>
      <p:ext uri="{BB962C8B-B14F-4D97-AF65-F5344CB8AC3E}">
        <p14:creationId xmlns:p14="http://schemas.microsoft.com/office/powerpoint/2010/main" val="2607892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Final Slide">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83893" y="2662127"/>
            <a:ext cx="5824223" cy="1533746"/>
          </a:xfrm>
          <a:prstGeom prst="rect">
            <a:avLst/>
          </a:prstGeom>
        </p:spPr>
      </p:pic>
    </p:spTree>
    <p:extLst>
      <p:ext uri="{BB962C8B-B14F-4D97-AF65-F5344CB8AC3E}">
        <p14:creationId xmlns:p14="http://schemas.microsoft.com/office/powerpoint/2010/main" val="474001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Final Slide + Social">
    <p:bg>
      <p:bgPr>
        <a:solidFill>
          <a:schemeClr val="tx1"/>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83893" y="2662127"/>
            <a:ext cx="5824223" cy="1533746"/>
          </a:xfrm>
          <a:prstGeom prst="rect">
            <a:avLst/>
          </a:prstGeom>
        </p:spPr>
      </p:pic>
      <p:grpSp>
        <p:nvGrpSpPr>
          <p:cNvPr id="4" name="Group 3"/>
          <p:cNvGrpSpPr/>
          <p:nvPr userDrawn="1"/>
        </p:nvGrpSpPr>
        <p:grpSpPr>
          <a:xfrm>
            <a:off x="705498" y="5831143"/>
            <a:ext cx="10781004" cy="657998"/>
            <a:chOff x="593156" y="3279012"/>
            <a:chExt cx="10781003" cy="657998"/>
          </a:xfrm>
        </p:grpSpPr>
        <p:grpSp>
          <p:nvGrpSpPr>
            <p:cNvPr id="6" name="Group 5"/>
            <p:cNvGrpSpPr/>
            <p:nvPr/>
          </p:nvGrpSpPr>
          <p:grpSpPr>
            <a:xfrm>
              <a:off x="4529968" y="3279434"/>
              <a:ext cx="3405016" cy="657576"/>
              <a:chOff x="2960428" y="4525076"/>
              <a:chExt cx="4628874" cy="893928"/>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960428" y="4525076"/>
                <a:ext cx="893928" cy="893928"/>
              </a:xfrm>
              <a:prstGeom prst="rect">
                <a:avLst/>
              </a:prstGeom>
            </p:spPr>
          </p:pic>
          <p:sp>
            <p:nvSpPr>
              <p:cNvPr id="14" name="TextBox 13"/>
              <p:cNvSpPr txBox="1"/>
              <p:nvPr/>
            </p:nvSpPr>
            <p:spPr>
              <a:xfrm>
                <a:off x="4053385" y="4787374"/>
                <a:ext cx="3535917" cy="460240"/>
              </a:xfrm>
              <a:prstGeom prst="rect">
                <a:avLst/>
              </a:prstGeom>
              <a:noFill/>
            </p:spPr>
            <p:txBody>
              <a:bodyPr wrap="none" rtlCol="0">
                <a:spAutoFit/>
              </a:bodyPr>
              <a:lstStyle/>
              <a:p>
                <a:r>
                  <a:rPr lang="en-US" sz="1600" dirty="0">
                    <a:solidFill>
                      <a:schemeClr val="bg1"/>
                    </a:solidFill>
                    <a:latin typeface="Gotham Black" pitchFamily="50" charset="0"/>
                  </a:rPr>
                  <a:t>@</a:t>
                </a:r>
                <a:r>
                  <a:rPr lang="en-US" sz="1600" dirty="0" err="1">
                    <a:solidFill>
                      <a:schemeClr val="bg1"/>
                    </a:solidFill>
                    <a:latin typeface="Gotham Black" pitchFamily="50" charset="0"/>
                  </a:rPr>
                  <a:t>georgiasouthwestern</a:t>
                </a:r>
                <a:endParaRPr lang="en-US" sz="1600" dirty="0">
                  <a:solidFill>
                    <a:schemeClr val="bg1"/>
                  </a:solidFill>
                  <a:latin typeface="Gotham Black" pitchFamily="50" charset="0"/>
                </a:endParaRPr>
              </a:p>
            </p:txBody>
          </p:sp>
        </p:grpSp>
        <p:grpSp>
          <p:nvGrpSpPr>
            <p:cNvPr id="7" name="Group 6"/>
            <p:cNvGrpSpPr/>
            <p:nvPr/>
          </p:nvGrpSpPr>
          <p:grpSpPr>
            <a:xfrm>
              <a:off x="593156" y="3279012"/>
              <a:ext cx="3444828" cy="657576"/>
              <a:chOff x="2967323" y="3380733"/>
              <a:chExt cx="4682996" cy="893928"/>
            </a:xfrm>
          </p:grpSpPr>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67323" y="3380733"/>
                <a:ext cx="893928" cy="893928"/>
              </a:xfrm>
              <a:prstGeom prst="rect">
                <a:avLst/>
              </a:prstGeom>
            </p:spPr>
          </p:pic>
          <p:sp>
            <p:nvSpPr>
              <p:cNvPr id="12" name="TextBox 11"/>
              <p:cNvSpPr txBox="1"/>
              <p:nvPr/>
            </p:nvSpPr>
            <p:spPr>
              <a:xfrm>
                <a:off x="4053385" y="3643031"/>
                <a:ext cx="3596934" cy="460240"/>
              </a:xfrm>
              <a:prstGeom prst="rect">
                <a:avLst/>
              </a:prstGeom>
              <a:noFill/>
            </p:spPr>
            <p:txBody>
              <a:bodyPr wrap="none" rtlCol="0">
                <a:spAutoFit/>
              </a:bodyPr>
              <a:lstStyle/>
              <a:p>
                <a:r>
                  <a:rPr lang="en-US" sz="1600" dirty="0">
                    <a:solidFill>
                      <a:schemeClr val="bg1"/>
                    </a:solidFill>
                    <a:latin typeface="Gotham Black" pitchFamily="50" charset="0"/>
                  </a:rPr>
                  <a:t>@</a:t>
                </a:r>
                <a:r>
                  <a:rPr lang="en-US" sz="1600" dirty="0" err="1">
                    <a:solidFill>
                      <a:schemeClr val="bg1"/>
                    </a:solidFill>
                    <a:latin typeface="Gotham Black" pitchFamily="50" charset="0"/>
                  </a:rPr>
                  <a:t>GeorgiaSouthwestern</a:t>
                </a:r>
                <a:endParaRPr lang="en-US" sz="1600" dirty="0">
                  <a:solidFill>
                    <a:schemeClr val="bg1"/>
                  </a:solidFill>
                  <a:latin typeface="Gotham Black" pitchFamily="50" charset="0"/>
                </a:endParaRPr>
              </a:p>
            </p:txBody>
          </p:sp>
        </p:grpSp>
        <p:grpSp>
          <p:nvGrpSpPr>
            <p:cNvPr id="8" name="Group 7"/>
            <p:cNvGrpSpPr/>
            <p:nvPr/>
          </p:nvGrpSpPr>
          <p:grpSpPr>
            <a:xfrm>
              <a:off x="8466780" y="3279012"/>
              <a:ext cx="2907379" cy="657576"/>
              <a:chOff x="2960428" y="5669419"/>
              <a:chExt cx="3952375" cy="893928"/>
            </a:xfrm>
          </p:grpSpPr>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60428" y="5669419"/>
                <a:ext cx="893928" cy="893928"/>
              </a:xfrm>
              <a:prstGeom prst="rect">
                <a:avLst/>
              </a:prstGeom>
            </p:spPr>
          </p:pic>
          <p:sp>
            <p:nvSpPr>
              <p:cNvPr id="10" name="TextBox 9"/>
              <p:cNvSpPr txBox="1"/>
              <p:nvPr/>
            </p:nvSpPr>
            <p:spPr>
              <a:xfrm>
                <a:off x="4053386" y="5931717"/>
                <a:ext cx="2859417" cy="460240"/>
              </a:xfrm>
              <a:prstGeom prst="rect">
                <a:avLst/>
              </a:prstGeom>
              <a:noFill/>
            </p:spPr>
            <p:txBody>
              <a:bodyPr wrap="none" rtlCol="0">
                <a:spAutoFit/>
              </a:bodyPr>
              <a:lstStyle/>
              <a:p>
                <a:r>
                  <a:rPr lang="en-US" sz="1600" dirty="0">
                    <a:solidFill>
                      <a:schemeClr val="bg1"/>
                    </a:solidFill>
                    <a:latin typeface="Gotham Black" pitchFamily="50" charset="0"/>
                  </a:rPr>
                  <a:t>@</a:t>
                </a:r>
                <a:r>
                  <a:rPr lang="en-US" sz="1600" dirty="0" err="1">
                    <a:solidFill>
                      <a:schemeClr val="bg1"/>
                    </a:solidFill>
                    <a:latin typeface="Gotham Black" pitchFamily="50" charset="0"/>
                  </a:rPr>
                  <a:t>GaSouthwestern</a:t>
                </a:r>
                <a:endParaRPr lang="en-US" sz="1600" dirty="0">
                  <a:solidFill>
                    <a:schemeClr val="bg1"/>
                  </a:solidFill>
                  <a:latin typeface="Gotham Black" pitchFamily="50" charset="0"/>
                </a:endParaRPr>
              </a:p>
            </p:txBody>
          </p:sp>
        </p:grpSp>
      </p:grpSp>
    </p:spTree>
    <p:extLst>
      <p:ext uri="{BB962C8B-B14F-4D97-AF65-F5344CB8AC3E}">
        <p14:creationId xmlns:p14="http://schemas.microsoft.com/office/powerpoint/2010/main" val="18527883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9"/>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6"/>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1CD8C5-9C67-40EC-AA07-EB065DCD6EE9}" type="datetimeFigureOut">
              <a:rPr lang="en-US" smtClean="0"/>
              <a:t>8/15/21</a:t>
            </a:fld>
            <a:endParaRPr lang="en-US" dirty="0"/>
          </a:p>
        </p:txBody>
      </p:sp>
      <p:sp>
        <p:nvSpPr>
          <p:cNvPr id="5" name="Footer Placeholder 4"/>
          <p:cNvSpPr>
            <a:spLocks noGrp="1"/>
          </p:cNvSpPr>
          <p:nvPr>
            <p:ph type="ftr" sz="quarter" idx="3"/>
          </p:nvPr>
        </p:nvSpPr>
        <p:spPr>
          <a:xfrm>
            <a:off x="4038600" y="6356356"/>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6"/>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68311C-CF82-475A-95B5-AB3CAD773A2D}" type="slidenum">
              <a:rPr lang="en-US" smtClean="0"/>
              <a:t>‹#›</a:t>
            </a:fld>
            <a:endParaRPr lang="en-US" dirty="0"/>
          </a:p>
        </p:txBody>
      </p:sp>
    </p:spTree>
    <p:extLst>
      <p:ext uri="{BB962C8B-B14F-4D97-AF65-F5344CB8AC3E}">
        <p14:creationId xmlns:p14="http://schemas.microsoft.com/office/powerpoint/2010/main" val="21504566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2" r:id="rId4"/>
    <p:sldLayoutId id="2147483655" r:id="rId5"/>
    <p:sldLayoutId id="2147483660" r:id="rId6"/>
    <p:sldLayoutId id="2147483661" r:id="rId7"/>
    <p:sldLayoutId id="2147483664" r:id="rId8"/>
    <p:sldLayoutId id="2147483665" r:id="rId9"/>
  </p:sldLayoutIdLst>
  <p:txStyles>
    <p:titleStyle>
      <a:lvl1pPr algn="l" defTabSz="91435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89" indent="-228589" algn="l" defTabSz="91435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bokcenter.harvard.edu/syllabus-"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a:t>Tilting my course syllabus</a:t>
            </a:r>
          </a:p>
        </p:txBody>
      </p:sp>
      <p:sp>
        <p:nvSpPr>
          <p:cNvPr id="3" name="Subtitle 2"/>
          <p:cNvSpPr>
            <a:spLocks noGrp="1"/>
          </p:cNvSpPr>
          <p:nvPr>
            <p:ph type="subTitle" idx="1"/>
          </p:nvPr>
        </p:nvSpPr>
        <p:spPr/>
        <p:txBody>
          <a:bodyPr>
            <a:normAutofit/>
          </a:bodyPr>
          <a:lstStyle/>
          <a:p>
            <a:r>
              <a:rPr lang="en-US" sz="2800" dirty="0"/>
              <a:t>Michele A. McKie, Ed.D.  </a:t>
            </a:r>
          </a:p>
          <a:p>
            <a:r>
              <a:rPr lang="en-US" sz="2800" dirty="0"/>
              <a:t>Georgia Southwestern State University</a:t>
            </a:r>
          </a:p>
          <a:p>
            <a:r>
              <a:rPr lang="en-US" sz="2800" dirty="0"/>
              <a:t>August 16, 2021</a:t>
            </a:r>
          </a:p>
        </p:txBody>
      </p:sp>
    </p:spTree>
    <p:extLst>
      <p:ext uri="{BB962C8B-B14F-4D97-AF65-F5344CB8AC3E}">
        <p14:creationId xmlns:p14="http://schemas.microsoft.com/office/powerpoint/2010/main" val="40735578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B596902-3F66-AA40-9064-DED2988EE256}"/>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defTabSz="914400"/>
            <a:r>
              <a:rPr lang="en-US" sz="3600" kern="1200">
                <a:solidFill>
                  <a:srgbClr val="FFFFFF"/>
                </a:solidFill>
                <a:latin typeface="+mj-lt"/>
                <a:ea typeface="+mj-ea"/>
                <a:cs typeface="+mj-cs"/>
              </a:rPr>
              <a:t>After Tilting</a:t>
            </a:r>
          </a:p>
        </p:txBody>
      </p:sp>
      <p:pic>
        <p:nvPicPr>
          <p:cNvPr id="5" name="Content Placeholder 4" descr="Graphical user interface, text, application&#10;&#10;Description automatically generated">
            <a:extLst>
              <a:ext uri="{FF2B5EF4-FFF2-40B4-BE49-F238E27FC236}">
                <a16:creationId xmlns:a16="http://schemas.microsoft.com/office/drawing/2014/main" id="{D4FB2642-823D-6B47-8334-7BCE1427480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461509" y="380612"/>
            <a:ext cx="7730491" cy="5720563"/>
          </a:xfrm>
          <a:prstGeom prst="rect">
            <a:avLst/>
          </a:prstGeom>
        </p:spPr>
      </p:pic>
    </p:spTree>
    <p:extLst>
      <p:ext uri="{BB962C8B-B14F-4D97-AF65-F5344CB8AC3E}">
        <p14:creationId xmlns:p14="http://schemas.microsoft.com/office/powerpoint/2010/main" val="5813961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CF1B6-4D28-B445-850F-1E980994639A}"/>
              </a:ext>
            </a:extLst>
          </p:cNvPr>
          <p:cNvSpPr>
            <a:spLocks noGrp="1"/>
          </p:cNvSpPr>
          <p:nvPr>
            <p:ph type="title"/>
          </p:nvPr>
        </p:nvSpPr>
        <p:spPr>
          <a:xfrm>
            <a:off x="838200" y="-6337"/>
            <a:ext cx="10515600" cy="1325563"/>
          </a:xfrm>
        </p:spPr>
        <p:txBody>
          <a:bodyPr/>
          <a:lstStyle/>
          <a:p>
            <a:r>
              <a:rPr lang="en-US" dirty="0"/>
              <a:t>Course description</a:t>
            </a:r>
          </a:p>
        </p:txBody>
      </p:sp>
      <p:sp>
        <p:nvSpPr>
          <p:cNvPr id="3" name="Content Placeholder 2">
            <a:extLst>
              <a:ext uri="{FF2B5EF4-FFF2-40B4-BE49-F238E27FC236}">
                <a16:creationId xmlns:a16="http://schemas.microsoft.com/office/drawing/2014/main" id="{A51987BB-8C95-B642-92CF-264FA99D8B8F}"/>
              </a:ext>
            </a:extLst>
          </p:cNvPr>
          <p:cNvSpPr>
            <a:spLocks noGrp="1"/>
          </p:cNvSpPr>
          <p:nvPr>
            <p:ph idx="1"/>
          </p:nvPr>
        </p:nvSpPr>
        <p:spPr>
          <a:xfrm>
            <a:off x="838200" y="1047558"/>
            <a:ext cx="10515600" cy="4491216"/>
          </a:xfrm>
        </p:spPr>
        <p:txBody>
          <a:bodyPr>
            <a:normAutofit/>
          </a:bodyPr>
          <a:lstStyle/>
          <a:p>
            <a:pPr lvl="1"/>
            <a:r>
              <a:rPr lang="en-US" sz="1800" i="1" dirty="0"/>
              <a:t>Brief description of the major topics, analytic themes, and/or methodological approaches used in the course (</a:t>
            </a:r>
            <a:r>
              <a:rPr lang="en-US" sz="1800" dirty="0"/>
              <a:t>The Derek Bok Center for Teaching and Learning, 2021) </a:t>
            </a:r>
          </a:p>
          <a:p>
            <a:pPr marL="457177" lvl="1" indent="0">
              <a:buNone/>
            </a:pPr>
            <a:endParaRPr lang="en-US" sz="1800" b="1" u="sng" dirty="0"/>
          </a:p>
          <a:p>
            <a:pPr marL="0" indent="0">
              <a:buNone/>
            </a:pPr>
            <a:r>
              <a:rPr lang="en-US" sz="1400" b="1" u="sng" dirty="0"/>
              <a:t>Course Description</a:t>
            </a:r>
            <a:r>
              <a:rPr lang="en-US" sz="1400" b="1" dirty="0"/>
              <a:t>:   </a:t>
            </a:r>
            <a:r>
              <a:rPr lang="en-US" sz="1400" dirty="0"/>
              <a:t>A study of the speech and language development of individuals from birth to adolescence with emphasis on normal language development and possible deviations demonstrated by pupils with disabilities.  Diagnostic instruments with implications for educational methods, materials and communication techniques are studied.  Field experience required.</a:t>
            </a:r>
            <a:r>
              <a:rPr lang="en-US" sz="1400" b="1" dirty="0"/>
              <a:t>  </a:t>
            </a:r>
            <a:r>
              <a:rPr lang="en-US" sz="1400" dirty="0"/>
              <a:t>(2-3-3) Prerequisites: (Teacher Education 1 or Teacher Education 2)</a:t>
            </a:r>
          </a:p>
          <a:p>
            <a:pPr marL="0" indent="0">
              <a:buNone/>
            </a:pPr>
            <a:endParaRPr lang="en-US" sz="1600" dirty="0"/>
          </a:p>
        </p:txBody>
      </p:sp>
      <p:sp>
        <p:nvSpPr>
          <p:cNvPr id="4" name="TextBox 3">
            <a:extLst>
              <a:ext uri="{FF2B5EF4-FFF2-40B4-BE49-F238E27FC236}">
                <a16:creationId xmlns:a16="http://schemas.microsoft.com/office/drawing/2014/main" id="{F15A2D76-745B-324C-9C3C-4C15CEDEBA70}"/>
              </a:ext>
            </a:extLst>
          </p:cNvPr>
          <p:cNvSpPr txBox="1"/>
          <p:nvPr/>
        </p:nvSpPr>
        <p:spPr>
          <a:xfrm>
            <a:off x="838200" y="3558249"/>
            <a:ext cx="10412896" cy="2739211"/>
          </a:xfrm>
          <a:prstGeom prst="rect">
            <a:avLst/>
          </a:prstGeom>
          <a:noFill/>
        </p:spPr>
        <p:txBody>
          <a:bodyPr wrap="square" rtlCol="0">
            <a:spAutoFit/>
          </a:bodyPr>
          <a:lstStyle/>
          <a:p>
            <a:r>
              <a:rPr lang="en-US" sz="1400" dirty="0"/>
              <a:t>Throughout this course, </a:t>
            </a:r>
            <a:r>
              <a:rPr lang="en-US" sz="1400" dirty="0">
                <a:highlight>
                  <a:srgbClr val="FFFF00"/>
                </a:highlight>
              </a:rPr>
              <a:t>you will engage in discussions, in class and online</a:t>
            </a:r>
            <a:r>
              <a:rPr lang="en-US" sz="1400" dirty="0"/>
              <a:t>, about the course material. You will gain course material through readings assigned in the textbook and online. </a:t>
            </a:r>
            <a:r>
              <a:rPr lang="en-US" sz="1400" dirty="0">
                <a:highlight>
                  <a:srgbClr val="FFFF00"/>
                </a:highlight>
              </a:rPr>
              <a:t>The use of online videos is used to allow you to learn additional research-based methods </a:t>
            </a:r>
            <a:r>
              <a:rPr lang="en-US" sz="1400" dirty="0"/>
              <a:t>provided to educators in Georgia through Cox Campus. You will </a:t>
            </a:r>
            <a:r>
              <a:rPr lang="en-US" sz="1400" dirty="0">
                <a:highlight>
                  <a:srgbClr val="FFFF00"/>
                </a:highlight>
              </a:rPr>
              <a:t>conduct observations of P-12 children during your field experiences to determine where students with disabilities are developing in their speech and language development compared to research and observations in the classroom of their grade level peers</a:t>
            </a:r>
            <a:r>
              <a:rPr lang="en-US" sz="1400" dirty="0"/>
              <a:t>. Through the use of observations and data collection, </a:t>
            </a:r>
            <a:r>
              <a:rPr lang="en-US" sz="1400" dirty="0">
                <a:highlight>
                  <a:srgbClr val="FFFF00"/>
                </a:highlight>
              </a:rPr>
              <a:t>you will analyze learners and work samples to determine appropriate strategies to engage P-12 learners in developing their language, accessing instructional materials appropriate for their individual needs, and identifying strategies to work with each student</a:t>
            </a:r>
            <a:r>
              <a:rPr lang="en-US" sz="1400" dirty="0"/>
              <a:t>.  Lastly, you will </a:t>
            </a:r>
            <a:r>
              <a:rPr lang="en-US" sz="1400" dirty="0">
                <a:highlight>
                  <a:srgbClr val="FFFF00"/>
                </a:highlight>
              </a:rPr>
              <a:t>work closely with P-12 teachers to learn about the required job duties of intervention teachers, ESOL teachers, speech therapists, and special education teachers. This knowledge will provide you with the foundation needed to be successful in this course and in your future teaching career. </a:t>
            </a:r>
          </a:p>
          <a:p>
            <a:endParaRPr lang="en-US" dirty="0"/>
          </a:p>
        </p:txBody>
      </p:sp>
    </p:spTree>
    <p:extLst>
      <p:ext uri="{BB962C8B-B14F-4D97-AF65-F5344CB8AC3E}">
        <p14:creationId xmlns:p14="http://schemas.microsoft.com/office/powerpoint/2010/main" val="2487060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7EB85-B611-F242-B7B7-D0FA0C8D1278}"/>
              </a:ext>
            </a:extLst>
          </p:cNvPr>
          <p:cNvSpPr>
            <a:spLocks noGrp="1"/>
          </p:cNvSpPr>
          <p:nvPr>
            <p:ph type="title"/>
          </p:nvPr>
        </p:nvSpPr>
        <p:spPr/>
        <p:txBody>
          <a:bodyPr/>
          <a:lstStyle/>
          <a:p>
            <a:r>
              <a:rPr lang="en-US" dirty="0"/>
              <a:t>Other elements of a transparent syllabus</a:t>
            </a:r>
          </a:p>
        </p:txBody>
      </p:sp>
      <p:sp>
        <p:nvSpPr>
          <p:cNvPr id="3" name="Content Placeholder 2">
            <a:extLst>
              <a:ext uri="{FF2B5EF4-FFF2-40B4-BE49-F238E27FC236}">
                <a16:creationId xmlns:a16="http://schemas.microsoft.com/office/drawing/2014/main" id="{F90A7BA7-CF56-1A46-8866-892EF363A3CD}"/>
              </a:ext>
            </a:extLst>
          </p:cNvPr>
          <p:cNvSpPr>
            <a:spLocks noGrp="1"/>
          </p:cNvSpPr>
          <p:nvPr>
            <p:ph idx="1"/>
          </p:nvPr>
        </p:nvSpPr>
        <p:spPr>
          <a:xfrm>
            <a:off x="838200" y="1510749"/>
            <a:ext cx="10515600" cy="4504468"/>
          </a:xfrm>
        </p:spPr>
        <p:txBody>
          <a:bodyPr>
            <a:normAutofit fontScale="40000" lnSpcReduction="20000"/>
          </a:bodyPr>
          <a:lstStyle/>
          <a:p>
            <a:r>
              <a:rPr lang="en-US" sz="4300" b="1" dirty="0"/>
              <a:t>Assignments and Grading Procedures</a:t>
            </a:r>
          </a:p>
          <a:p>
            <a:pPr lvl="1"/>
            <a:r>
              <a:rPr lang="en-US" sz="4300" dirty="0"/>
              <a:t>Overview of homework and major assignments, including details about the percentage break-down, how and whether grades are curved, etc.</a:t>
            </a:r>
          </a:p>
          <a:p>
            <a:pPr marL="457177" lvl="1" indent="0">
              <a:buNone/>
            </a:pPr>
            <a:endParaRPr lang="en-US" sz="4300" dirty="0"/>
          </a:p>
          <a:p>
            <a:r>
              <a:rPr lang="en-US" sz="4300" b="1" dirty="0"/>
              <a:t>Course Policies and Expectations</a:t>
            </a:r>
          </a:p>
          <a:p>
            <a:pPr lvl="1"/>
            <a:r>
              <a:rPr lang="en-US" sz="4300" b="1" dirty="0"/>
              <a:t>Make explicit any expectations you have of the students </a:t>
            </a:r>
            <a:r>
              <a:rPr lang="en-US" sz="4300" dirty="0"/>
              <a:t>(work produced, behavior in class, etc.) and </a:t>
            </a:r>
            <a:r>
              <a:rPr lang="en-US" sz="4300" b="1" dirty="0"/>
              <a:t>what students can expect from you</a:t>
            </a:r>
            <a:r>
              <a:rPr lang="en-US" sz="4300" dirty="0"/>
              <a:t>. </a:t>
            </a:r>
          </a:p>
          <a:p>
            <a:pPr lvl="2"/>
            <a:r>
              <a:rPr lang="en-US" sz="4300" dirty="0"/>
              <a:t>You should be explicit about policies for attendance/participation, late assignments, makeup exams, senior thesis writers, section changes, classroom conduct (respect for others, laptop use in class, etc.), enrollment issues (adding, pass/fail </a:t>
            </a:r>
            <a:r>
              <a:rPr lang="en-US" sz="4300" dirty="0" err="1"/>
              <a:t>etc</a:t>
            </a:r>
            <a:r>
              <a:rPr lang="en-US" sz="4300" dirty="0"/>
              <a:t>), regrade policies, etc.</a:t>
            </a:r>
          </a:p>
          <a:p>
            <a:pPr marL="914353" lvl="2" indent="0">
              <a:buNone/>
            </a:pPr>
            <a:endParaRPr lang="en-US" sz="4300" dirty="0"/>
          </a:p>
          <a:p>
            <a:r>
              <a:rPr lang="en-US" sz="4300" b="1" dirty="0"/>
              <a:t>Materials and Access</a:t>
            </a:r>
          </a:p>
          <a:p>
            <a:pPr lvl="1"/>
            <a:r>
              <a:rPr lang="en-US" sz="4300" dirty="0"/>
              <a:t>Required or recommended texts and readings.  </a:t>
            </a:r>
          </a:p>
          <a:p>
            <a:pPr lvl="1"/>
            <a:r>
              <a:rPr lang="en-US" sz="4300" dirty="0"/>
              <a:t>Where and how materials are available.  </a:t>
            </a:r>
          </a:p>
          <a:p>
            <a:pPr lvl="1"/>
            <a:r>
              <a:rPr lang="en-US" sz="4300" dirty="0"/>
              <a:t>Information on study groups, departmental question centers, the Academic Resource Center, the Writing Center, Library, the Art or Natural History museums, etc., if relevant.</a:t>
            </a:r>
          </a:p>
          <a:p>
            <a:pPr marL="457177" lvl="1" indent="0">
              <a:buNone/>
            </a:pPr>
            <a:endParaRPr lang="en-US" dirty="0"/>
          </a:p>
          <a:p>
            <a:pPr marL="457177" lvl="1" indent="0" algn="r">
              <a:buNone/>
            </a:pPr>
            <a:r>
              <a:rPr lang="en-US" dirty="0"/>
              <a:t>The Derek Bok Center for Teaching and Learning, 2021</a:t>
            </a:r>
          </a:p>
          <a:p>
            <a:endParaRPr lang="en-US" dirty="0"/>
          </a:p>
        </p:txBody>
      </p:sp>
    </p:spTree>
    <p:extLst>
      <p:ext uri="{BB962C8B-B14F-4D97-AF65-F5344CB8AC3E}">
        <p14:creationId xmlns:p14="http://schemas.microsoft.com/office/powerpoint/2010/main" val="232140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CCC3A-1E44-3644-B6BC-2E74BC6E5A68}"/>
              </a:ext>
            </a:extLst>
          </p:cNvPr>
          <p:cNvSpPr>
            <a:spLocks noGrp="1"/>
          </p:cNvSpPr>
          <p:nvPr>
            <p:ph type="title"/>
          </p:nvPr>
        </p:nvSpPr>
        <p:spPr/>
        <p:txBody>
          <a:bodyPr/>
          <a:lstStyle/>
          <a:p>
            <a:r>
              <a:rPr lang="en-US" dirty="0"/>
              <a:t>A final reflection</a:t>
            </a:r>
          </a:p>
        </p:txBody>
      </p:sp>
      <p:sp>
        <p:nvSpPr>
          <p:cNvPr id="3" name="Content Placeholder 2">
            <a:extLst>
              <a:ext uri="{FF2B5EF4-FFF2-40B4-BE49-F238E27FC236}">
                <a16:creationId xmlns:a16="http://schemas.microsoft.com/office/drawing/2014/main" id="{40AA5F0C-D4FF-0143-A6BE-53B81462957D}"/>
              </a:ext>
            </a:extLst>
          </p:cNvPr>
          <p:cNvSpPr>
            <a:spLocks noGrp="1"/>
          </p:cNvSpPr>
          <p:nvPr>
            <p:ph idx="1"/>
          </p:nvPr>
        </p:nvSpPr>
        <p:spPr/>
        <p:txBody>
          <a:bodyPr>
            <a:normAutofit/>
          </a:bodyPr>
          <a:lstStyle/>
          <a:p>
            <a:r>
              <a:rPr lang="en-US" sz="3600" b="1" dirty="0"/>
              <a:t>Be positive</a:t>
            </a:r>
          </a:p>
          <a:p>
            <a:pPr lvl="1"/>
            <a:r>
              <a:rPr lang="en-US" sz="3200" dirty="0"/>
              <a:t>Avoid ”scolding” students </a:t>
            </a:r>
          </a:p>
          <a:p>
            <a:pPr lvl="2"/>
            <a:r>
              <a:rPr lang="en-US" sz="2800" dirty="0"/>
              <a:t>Students will see all of those “thou shalt nots” as your telling them that you expect them to screw up at some point during the semester, or that you anticipate “bad behavior.” (Otis, 2021)</a:t>
            </a:r>
          </a:p>
        </p:txBody>
      </p:sp>
    </p:spTree>
    <p:extLst>
      <p:ext uri="{BB962C8B-B14F-4D97-AF65-F5344CB8AC3E}">
        <p14:creationId xmlns:p14="http://schemas.microsoft.com/office/powerpoint/2010/main" val="20041297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92500" lnSpcReduction="10000"/>
          </a:bodyPr>
          <a:lstStyle/>
          <a:p>
            <a:pPr marL="0" indent="-457200">
              <a:buNone/>
            </a:pPr>
            <a:r>
              <a:rPr lang="en-US" dirty="0" err="1"/>
              <a:t>Freishtat</a:t>
            </a:r>
            <a:r>
              <a:rPr lang="en-US" dirty="0"/>
              <a:t>, R. (2015, November 15). What does your 	syllabus say about learning? 	https://teaching.berkeley.edu/news/what-does-your-	syllabus-say-about-learning</a:t>
            </a:r>
          </a:p>
          <a:p>
            <a:pPr marL="0" indent="-457200">
              <a:buNone/>
            </a:pPr>
            <a:endParaRPr lang="en-US" dirty="0"/>
          </a:p>
          <a:p>
            <a:pPr marL="0" indent="-457200">
              <a:buNone/>
            </a:pPr>
            <a:r>
              <a:rPr lang="en-US" dirty="0"/>
              <a:t>Otis, H. (2021). </a:t>
            </a:r>
            <a:r>
              <a:rPr lang="en-US" i="1" dirty="0"/>
              <a:t>How to create a syllabus. </a:t>
            </a:r>
            <a:r>
              <a:rPr lang="en-US" dirty="0"/>
              <a:t> 	https://</a:t>
            </a:r>
            <a:r>
              <a:rPr lang="en-US" dirty="0" err="1"/>
              <a:t>tilt.colostate.edu</a:t>
            </a:r>
            <a:r>
              <a:rPr lang="en-US" dirty="0"/>
              <a:t>/</a:t>
            </a:r>
            <a:r>
              <a:rPr lang="en-US" dirty="0" err="1"/>
              <a:t>TipsAndGuides</a:t>
            </a:r>
            <a:r>
              <a:rPr lang="en-US" dirty="0"/>
              <a:t>/Tip/219</a:t>
            </a:r>
          </a:p>
          <a:p>
            <a:pPr marL="0" indent="-457200">
              <a:buNone/>
            </a:pPr>
            <a:endParaRPr lang="en-US" dirty="0"/>
          </a:p>
          <a:p>
            <a:pPr marL="0" indent="-457200">
              <a:buNone/>
            </a:pPr>
            <a:r>
              <a:rPr lang="en-US" dirty="0"/>
              <a:t>The Derek Bok Center for Teaching and Learning (2021). 	</a:t>
            </a:r>
            <a:r>
              <a:rPr lang="en-US" i="1" dirty="0"/>
              <a:t>Syllabus design. 	</a:t>
            </a:r>
            <a:r>
              <a:rPr lang="en-US" dirty="0"/>
              <a:t>https://bokcenter.harvard.edu/syllabus</a:t>
            </a:r>
            <a:r>
              <a:rPr lang="en-US" dirty="0">
                <a:hlinkClick r:id="rId2"/>
              </a:rPr>
              <a:t>-</a:t>
            </a:r>
            <a:r>
              <a:rPr lang="en-US" dirty="0"/>
              <a:t>	design</a:t>
            </a:r>
          </a:p>
        </p:txBody>
      </p:sp>
    </p:spTree>
    <p:extLst>
      <p:ext uri="{BB962C8B-B14F-4D97-AF65-F5344CB8AC3E}">
        <p14:creationId xmlns:p14="http://schemas.microsoft.com/office/powerpoint/2010/main" val="240904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7C9D5C2-79CC-7F4E-BC33-F95DA17D3A2A}"/>
              </a:ext>
            </a:extLst>
          </p:cNvPr>
          <p:cNvSpPr txBox="1"/>
          <p:nvPr/>
        </p:nvSpPr>
        <p:spPr>
          <a:xfrm>
            <a:off x="290286" y="420915"/>
            <a:ext cx="11901714" cy="7140416"/>
          </a:xfrm>
          <a:prstGeom prst="rect">
            <a:avLst/>
          </a:prstGeom>
          <a:noFill/>
        </p:spPr>
        <p:txBody>
          <a:bodyPr wrap="square" rtlCol="0">
            <a:spAutoFit/>
          </a:bodyPr>
          <a:lstStyle/>
          <a:p>
            <a:pPr lvl="1"/>
            <a:r>
              <a:rPr lang="en-US" sz="3400" dirty="0"/>
              <a:t>Perhaps the embodiment of the saying for us as teachers is to bring the same approach to how we design our courses - </a:t>
            </a:r>
            <a:r>
              <a:rPr lang="en-US" sz="3400" b="1" dirty="0"/>
              <a:t>a constant and ongoing process of tinkering, testing, probing, and tweaking until we can adjust and adapt our courses to meet the needs of the curriculum, our students, and ourselves each and every time</a:t>
            </a:r>
            <a:r>
              <a:rPr lang="en-US" sz="3400" dirty="0"/>
              <a:t>. Don’t design courses and compose syllabi until you get one right. Re/Design courses and compose syllabi until you can’t get them wrong </a:t>
            </a:r>
          </a:p>
          <a:p>
            <a:pPr lvl="1" algn="r"/>
            <a:r>
              <a:rPr lang="en-US" sz="3400" dirty="0"/>
              <a:t>(</a:t>
            </a:r>
            <a:r>
              <a:rPr lang="en-US" sz="3400" dirty="0" err="1"/>
              <a:t>Freishtat</a:t>
            </a:r>
            <a:r>
              <a:rPr lang="en-US" sz="3400" dirty="0"/>
              <a:t>, 2015) </a:t>
            </a:r>
          </a:p>
          <a:p>
            <a:br>
              <a:rPr lang="en-US" sz="2800" dirty="0"/>
            </a:br>
            <a:endParaRPr lang="en-US" sz="2800" dirty="0"/>
          </a:p>
          <a:p>
            <a:endParaRPr lang="en-US" sz="2800" dirty="0"/>
          </a:p>
        </p:txBody>
      </p:sp>
    </p:spTree>
    <p:extLst>
      <p:ext uri="{BB962C8B-B14F-4D97-AF65-F5344CB8AC3E}">
        <p14:creationId xmlns:p14="http://schemas.microsoft.com/office/powerpoint/2010/main" val="932494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Components of a syllabus</a:t>
            </a:r>
          </a:p>
        </p:txBody>
      </p:sp>
      <p:sp>
        <p:nvSpPr>
          <p:cNvPr id="3" name="Content Placeholder 2"/>
          <p:cNvSpPr>
            <a:spLocks noGrp="1"/>
          </p:cNvSpPr>
          <p:nvPr>
            <p:ph idx="1"/>
          </p:nvPr>
        </p:nvSpPr>
        <p:spPr/>
        <p:txBody>
          <a:bodyPr/>
          <a:lstStyle/>
          <a:p>
            <a:r>
              <a:rPr lang="en-US" dirty="0"/>
              <a:t>Learning Objectives</a:t>
            </a:r>
          </a:p>
          <a:p>
            <a:r>
              <a:rPr lang="en-US" dirty="0"/>
              <a:t>Goals/Rationale</a:t>
            </a:r>
          </a:p>
          <a:p>
            <a:r>
              <a:rPr lang="en-US" dirty="0"/>
              <a:t>Basic Information</a:t>
            </a:r>
          </a:p>
          <a:p>
            <a:r>
              <a:rPr lang="en-US" dirty="0"/>
              <a:t>Course Content</a:t>
            </a:r>
          </a:p>
          <a:p>
            <a:r>
              <a:rPr lang="en-US" dirty="0"/>
              <a:t>Student Responsibilities</a:t>
            </a:r>
          </a:p>
          <a:p>
            <a:r>
              <a:rPr lang="en-US" dirty="0"/>
              <a:t>Materials and Access</a:t>
            </a:r>
          </a:p>
          <a:p>
            <a:r>
              <a:rPr lang="en-US" dirty="0"/>
              <a:t>Teaching Philosophy </a:t>
            </a:r>
          </a:p>
          <a:p>
            <a:pPr marL="0" indent="0" algn="r">
              <a:buNone/>
            </a:pPr>
            <a:r>
              <a:rPr lang="en-US" sz="1800" dirty="0"/>
              <a:t>The Derek Bok Center for Teaching and Learning (2021) </a:t>
            </a:r>
          </a:p>
          <a:p>
            <a:pPr marL="0" indent="0">
              <a:buNone/>
            </a:pPr>
            <a:endParaRPr lang="en-US" dirty="0"/>
          </a:p>
        </p:txBody>
      </p:sp>
    </p:spTree>
    <p:extLst>
      <p:ext uri="{BB962C8B-B14F-4D97-AF65-F5344CB8AC3E}">
        <p14:creationId xmlns:p14="http://schemas.microsoft.com/office/powerpoint/2010/main" val="4024004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115BC6-8320-1347-82C4-A5061E4A1789}"/>
              </a:ext>
            </a:extLst>
          </p:cNvPr>
          <p:cNvSpPr>
            <a:spLocks noGrp="1"/>
          </p:cNvSpPr>
          <p:nvPr>
            <p:ph type="title"/>
          </p:nvPr>
        </p:nvSpPr>
        <p:spPr/>
        <p:txBody>
          <a:bodyPr/>
          <a:lstStyle/>
          <a:p>
            <a:r>
              <a:rPr lang="en-US" dirty="0"/>
              <a:t>Teaching philosophy </a:t>
            </a:r>
          </a:p>
        </p:txBody>
      </p:sp>
      <p:sp>
        <p:nvSpPr>
          <p:cNvPr id="3" name="Content Placeholder 2">
            <a:extLst>
              <a:ext uri="{FF2B5EF4-FFF2-40B4-BE49-F238E27FC236}">
                <a16:creationId xmlns:a16="http://schemas.microsoft.com/office/drawing/2014/main" id="{07A4F2EC-CD49-1647-A93C-655990F7BD20}"/>
              </a:ext>
            </a:extLst>
          </p:cNvPr>
          <p:cNvSpPr>
            <a:spLocks noGrp="1"/>
          </p:cNvSpPr>
          <p:nvPr>
            <p:ph idx="1"/>
          </p:nvPr>
        </p:nvSpPr>
        <p:spPr/>
        <p:txBody>
          <a:bodyPr/>
          <a:lstStyle/>
          <a:p>
            <a:r>
              <a:rPr lang="en-US" dirty="0"/>
              <a:t>By what methods and activities do students learn? </a:t>
            </a:r>
          </a:p>
          <a:p>
            <a:r>
              <a:rPr lang="en-US" dirty="0"/>
              <a:t>What does it look like to be “knowledgeable” in your field? </a:t>
            </a:r>
          </a:p>
          <a:p>
            <a:r>
              <a:rPr lang="en-US" dirty="0"/>
              <a:t>How is power shared or not in your classroom? </a:t>
            </a:r>
          </a:p>
          <a:p>
            <a:r>
              <a:rPr lang="en-US" dirty="0"/>
              <a:t>What do you assume your students should be able to understand or do in order to be “successful” in your class?</a:t>
            </a:r>
          </a:p>
          <a:p>
            <a:pPr marL="0" indent="0">
              <a:buNone/>
            </a:pPr>
            <a:endParaRPr lang="en-US" dirty="0"/>
          </a:p>
          <a:p>
            <a:pPr marL="0" indent="0" algn="r">
              <a:buNone/>
            </a:pPr>
            <a:r>
              <a:rPr lang="en-US" sz="1800" dirty="0"/>
              <a:t>The Derek Bok Center for Teaching and Learning (2021) </a:t>
            </a:r>
          </a:p>
        </p:txBody>
      </p:sp>
    </p:spTree>
    <p:extLst>
      <p:ext uri="{BB962C8B-B14F-4D97-AF65-F5344CB8AC3E}">
        <p14:creationId xmlns:p14="http://schemas.microsoft.com/office/powerpoint/2010/main" val="2587230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6E23A-01C7-EB48-B856-C3DA9A7D5F75}"/>
              </a:ext>
            </a:extLst>
          </p:cNvPr>
          <p:cNvSpPr>
            <a:spLocks noGrp="1"/>
          </p:cNvSpPr>
          <p:nvPr>
            <p:ph type="title"/>
          </p:nvPr>
        </p:nvSpPr>
        <p:spPr/>
        <p:txBody>
          <a:bodyPr/>
          <a:lstStyle/>
          <a:p>
            <a:r>
              <a:rPr lang="en-US" dirty="0"/>
              <a:t>Communicate the course Learning objectives</a:t>
            </a:r>
          </a:p>
        </p:txBody>
      </p:sp>
      <p:sp>
        <p:nvSpPr>
          <p:cNvPr id="3" name="Content Placeholder 2">
            <a:extLst>
              <a:ext uri="{FF2B5EF4-FFF2-40B4-BE49-F238E27FC236}">
                <a16:creationId xmlns:a16="http://schemas.microsoft.com/office/drawing/2014/main" id="{2C7960BE-26E6-DF4B-A91E-96B3E79AFB71}"/>
              </a:ext>
            </a:extLst>
          </p:cNvPr>
          <p:cNvSpPr>
            <a:spLocks noGrp="1"/>
          </p:cNvSpPr>
          <p:nvPr>
            <p:ph idx="1"/>
          </p:nvPr>
        </p:nvSpPr>
        <p:spPr/>
        <p:txBody>
          <a:bodyPr/>
          <a:lstStyle/>
          <a:p>
            <a:pPr marL="514350" indent="-514350">
              <a:buFont typeface="+mj-lt"/>
              <a:buAutoNum type="arabicPeriod"/>
            </a:pPr>
            <a:r>
              <a:rPr lang="en-US" dirty="0"/>
              <a:t>Review the course objectives</a:t>
            </a:r>
          </a:p>
          <a:p>
            <a:pPr marL="514350" indent="-514350">
              <a:buFont typeface="+mj-lt"/>
              <a:buAutoNum type="arabicPeriod"/>
            </a:pPr>
            <a:r>
              <a:rPr lang="en-US" dirty="0"/>
              <a:t>What do you expect students to be able to do by the end of the course? </a:t>
            </a:r>
          </a:p>
          <a:p>
            <a:pPr marL="514350" indent="-514350">
              <a:buFont typeface="+mj-lt"/>
              <a:buAutoNum type="arabicPeriod"/>
            </a:pPr>
            <a:r>
              <a:rPr lang="en-US" dirty="0"/>
              <a:t>How will you scaffold their learning experiences to prepare them to meet their learning objectives? </a:t>
            </a:r>
          </a:p>
          <a:p>
            <a:pPr marL="0" indent="0" algn="r">
              <a:buNone/>
            </a:pPr>
            <a:r>
              <a:rPr lang="en-US" i="1" dirty="0"/>
              <a:t> </a:t>
            </a:r>
          </a:p>
          <a:p>
            <a:pPr marL="0" indent="0" algn="r">
              <a:buNone/>
            </a:pPr>
            <a:r>
              <a:rPr lang="en-US" sz="1800" dirty="0"/>
              <a:t>The Derek Bok Center for Teaching and Learning, 2021 </a:t>
            </a:r>
          </a:p>
          <a:p>
            <a:pPr marL="0" indent="0">
              <a:buNone/>
            </a:pPr>
            <a:endParaRPr lang="en-US" dirty="0"/>
          </a:p>
        </p:txBody>
      </p:sp>
    </p:spTree>
    <p:extLst>
      <p:ext uri="{BB962C8B-B14F-4D97-AF65-F5344CB8AC3E}">
        <p14:creationId xmlns:p14="http://schemas.microsoft.com/office/powerpoint/2010/main" val="13817969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C27F9781-BA6C-CE40-80A1-7BB3FCC32EE6}"/>
              </a:ext>
            </a:extLst>
          </p:cNvPr>
          <p:cNvGraphicFramePr>
            <a:graphicFrameLocks noGrp="1"/>
          </p:cNvGraphicFramePr>
          <p:nvPr>
            <p:extLst>
              <p:ext uri="{D42A27DB-BD31-4B8C-83A1-F6EECF244321}">
                <p14:modId xmlns:p14="http://schemas.microsoft.com/office/powerpoint/2010/main" val="4284115781"/>
              </p:ext>
            </p:extLst>
          </p:nvPr>
        </p:nvGraphicFramePr>
        <p:xfrm>
          <a:off x="212034" y="229336"/>
          <a:ext cx="11516140" cy="4607560"/>
        </p:xfrm>
        <a:graphic>
          <a:graphicData uri="http://schemas.openxmlformats.org/drawingml/2006/table">
            <a:tbl>
              <a:tblPr firstRow="1" bandRow="1">
                <a:tableStyleId>{5C22544A-7EE6-4342-B048-85BDC9FD1C3A}</a:tableStyleId>
              </a:tblPr>
              <a:tblGrid>
                <a:gridCol w="5758070">
                  <a:extLst>
                    <a:ext uri="{9D8B030D-6E8A-4147-A177-3AD203B41FA5}">
                      <a16:colId xmlns:a16="http://schemas.microsoft.com/office/drawing/2014/main" val="1149220078"/>
                    </a:ext>
                  </a:extLst>
                </a:gridCol>
                <a:gridCol w="5758070">
                  <a:extLst>
                    <a:ext uri="{9D8B030D-6E8A-4147-A177-3AD203B41FA5}">
                      <a16:colId xmlns:a16="http://schemas.microsoft.com/office/drawing/2014/main" val="2421108496"/>
                    </a:ext>
                  </a:extLst>
                </a:gridCol>
              </a:tblGrid>
              <a:tr h="370840">
                <a:tc>
                  <a:txBody>
                    <a:bodyPr/>
                    <a:lstStyle/>
                    <a:p>
                      <a:pPr algn="ctr"/>
                      <a:r>
                        <a:rPr lang="en-US" sz="1600" dirty="0"/>
                        <a:t>Before Tilting</a:t>
                      </a:r>
                    </a:p>
                  </a:txBody>
                  <a:tcPr/>
                </a:tc>
                <a:tc>
                  <a:txBody>
                    <a:bodyPr/>
                    <a:lstStyle/>
                    <a:p>
                      <a:pPr algn="ctr"/>
                      <a:r>
                        <a:rPr lang="en-US" sz="1600" dirty="0"/>
                        <a:t>After Titling </a:t>
                      </a:r>
                    </a:p>
                  </a:txBody>
                  <a:tcPr/>
                </a:tc>
                <a:extLst>
                  <a:ext uri="{0D108BD9-81ED-4DB2-BD59-A6C34878D82A}">
                    <a16:rowId xmlns:a16="http://schemas.microsoft.com/office/drawing/2014/main" val="3653441358"/>
                  </a:ext>
                </a:extLst>
              </a:tr>
              <a:tr h="370840">
                <a:tc>
                  <a:txBody>
                    <a:bodyPr/>
                    <a:lstStyle/>
                    <a:p>
                      <a:pPr marL="342900" marR="0" lvl="0" indent="-342900" algn="l" defTabSz="914354" rtl="0" eaLnBrk="1" fontAlgn="auto" latinLnBrk="0" hangingPunct="1">
                        <a:lnSpc>
                          <a:spcPct val="100000"/>
                        </a:lnSpc>
                        <a:spcBef>
                          <a:spcPts val="0"/>
                        </a:spcBef>
                        <a:spcAft>
                          <a:spcPts val="0"/>
                        </a:spcAft>
                        <a:buClrTx/>
                        <a:buSzTx/>
                        <a:buFontTx/>
                        <a:buAutoNum type="arabicParenBoth"/>
                        <a:tabLst/>
                        <a:defRPr/>
                      </a:pPr>
                      <a:r>
                        <a:rPr lang="en-US" sz="1400" kern="1200" dirty="0">
                          <a:solidFill>
                            <a:schemeClr val="dk1"/>
                          </a:solidFill>
                          <a:effectLst/>
                          <a:latin typeface="+mn-lt"/>
                          <a:ea typeface="+mn-ea"/>
                          <a:cs typeface="+mn-cs"/>
                        </a:rPr>
                        <a:t>Identify theorists and discuss their contributions to the fields of language development.</a:t>
                      </a:r>
                    </a:p>
                    <a:p>
                      <a:pPr marL="342900" marR="0" lvl="0" indent="-342900" algn="l" defTabSz="914354" rtl="0" eaLnBrk="1" fontAlgn="auto" latinLnBrk="0" hangingPunct="1">
                        <a:lnSpc>
                          <a:spcPct val="100000"/>
                        </a:lnSpc>
                        <a:spcBef>
                          <a:spcPts val="0"/>
                        </a:spcBef>
                        <a:spcAft>
                          <a:spcPts val="0"/>
                        </a:spcAft>
                        <a:buClrTx/>
                        <a:buSzTx/>
                        <a:buFontTx/>
                        <a:buAutoNum type="arabicParenBoth"/>
                        <a:tabLst/>
                        <a:defRPr/>
                      </a:pPr>
                      <a:endParaRPr lang="en-US" sz="1400" kern="1200" dirty="0">
                        <a:solidFill>
                          <a:schemeClr val="dk1"/>
                        </a:solidFill>
                        <a:effectLst/>
                        <a:latin typeface="+mn-lt"/>
                        <a:ea typeface="+mn-ea"/>
                        <a:cs typeface="+mn-cs"/>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(2)  Accurately discuss and articulate the major and competing theories that outline language development of infants and children.</a:t>
                      </a:r>
                    </a:p>
                    <a:p>
                      <a:endParaRPr lang="en-US" sz="1400" dirty="0"/>
                    </a:p>
                  </a:txBody>
                  <a:tcPr/>
                </a:tc>
                <a:tc>
                  <a: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You will learn about the theorists who contributed to the field of language development. </a:t>
                      </a:r>
                      <a:r>
                        <a:rPr lang="en-US" sz="1400" kern="1200" dirty="0">
                          <a:solidFill>
                            <a:schemeClr val="dk1"/>
                          </a:solidFill>
                          <a:effectLst/>
                          <a:highlight>
                            <a:srgbClr val="FFFF00"/>
                          </a:highlight>
                          <a:latin typeface="+mn-lt"/>
                          <a:ea typeface="+mn-ea"/>
                          <a:cs typeface="+mn-cs"/>
                        </a:rPr>
                        <a:t>This information will be applied to the Oral and Written language Development Case Study and tests</a:t>
                      </a:r>
                      <a:r>
                        <a:rPr lang="en-US" sz="1400" kern="1200" dirty="0">
                          <a:solidFill>
                            <a:schemeClr val="dk1"/>
                          </a:solidFill>
                          <a:effectLst/>
                          <a:latin typeface="+mn-lt"/>
                          <a:ea typeface="+mn-ea"/>
                          <a:cs typeface="+mn-cs"/>
                        </a:rPr>
                        <a:t>. (</a:t>
                      </a:r>
                      <a:r>
                        <a:rPr lang="en-US" sz="1400" b="1" kern="1200" dirty="0">
                          <a:solidFill>
                            <a:schemeClr val="dk1"/>
                          </a:solidFill>
                          <a:effectLst/>
                          <a:latin typeface="+mn-lt"/>
                          <a:ea typeface="+mn-ea"/>
                          <a:cs typeface="+mn-cs"/>
                        </a:rPr>
                        <a:t>Objectives 1-2</a:t>
                      </a:r>
                      <a:r>
                        <a:rPr lang="en-US" sz="1400" kern="1200" dirty="0">
                          <a:solidFill>
                            <a:schemeClr val="dk1"/>
                          </a:solidFill>
                          <a:effectLst/>
                          <a:latin typeface="+mn-lt"/>
                          <a:ea typeface="+mn-ea"/>
                          <a:cs typeface="+mn-cs"/>
                        </a:rPr>
                        <a:t>)</a:t>
                      </a:r>
                    </a:p>
                    <a:p>
                      <a:endParaRPr lang="en-US" sz="1400" dirty="0"/>
                    </a:p>
                  </a:txBody>
                  <a:tcPr/>
                </a:tc>
                <a:extLst>
                  <a:ext uri="{0D108BD9-81ED-4DB2-BD59-A6C34878D82A}">
                    <a16:rowId xmlns:a16="http://schemas.microsoft.com/office/drawing/2014/main" val="2701055493"/>
                  </a:ext>
                </a:extLst>
              </a:tr>
              <a:tr h="370840">
                <a:tc>
                  <a:txBody>
                    <a:bodyPr/>
                    <a:lstStyle/>
                    <a:p>
                      <a:r>
                        <a:rPr lang="en-US" sz="1400" kern="1200" dirty="0">
                          <a:solidFill>
                            <a:schemeClr val="dk1"/>
                          </a:solidFill>
                          <a:effectLst/>
                          <a:latin typeface="+mn-lt"/>
                          <a:ea typeface="+mn-ea"/>
                          <a:cs typeface="+mn-cs"/>
                        </a:rPr>
                        <a:t>(3)  Be able to identify and explain what is considered to be “normal” language development.</a:t>
                      </a:r>
                    </a:p>
                    <a:p>
                      <a:endParaRPr lang="en-US" sz="1400" kern="1200" dirty="0">
                        <a:solidFill>
                          <a:schemeClr val="dk1"/>
                        </a:solidFill>
                        <a:effectLst/>
                        <a:latin typeface="+mn-lt"/>
                        <a:ea typeface="+mn-ea"/>
                        <a:cs typeface="+mn-cs"/>
                      </a:endParaRPr>
                    </a:p>
                    <a:p>
                      <a:pPr marL="342900" indent="-342900">
                        <a:buAutoNum type="arabicParenBoth" startAt="4"/>
                      </a:pPr>
                      <a:r>
                        <a:rPr lang="en-US" sz="1400" kern="1200" dirty="0">
                          <a:solidFill>
                            <a:schemeClr val="dk1"/>
                          </a:solidFill>
                          <a:effectLst/>
                          <a:latin typeface="+mn-lt"/>
                          <a:ea typeface="+mn-ea"/>
                          <a:cs typeface="+mn-cs"/>
                        </a:rPr>
                        <a:t>Be able to identify and articulate diverse patterns of language development in children. </a:t>
                      </a:r>
                    </a:p>
                    <a:p>
                      <a:pPr marL="342900" indent="-342900">
                        <a:buAutoNum type="arabicParenBoth" startAt="4"/>
                      </a:pPr>
                      <a:endParaRPr lang="en-US" sz="1400" kern="1200" dirty="0">
                        <a:solidFill>
                          <a:schemeClr val="dk1"/>
                        </a:solidFill>
                        <a:effectLst/>
                        <a:latin typeface="+mn-lt"/>
                        <a:ea typeface="+mn-ea"/>
                        <a:cs typeface="+mn-cs"/>
                      </a:endParaRPr>
                    </a:p>
                    <a:p>
                      <a:r>
                        <a:rPr lang="en-US" sz="1400" kern="1200" dirty="0">
                          <a:solidFill>
                            <a:schemeClr val="dk1"/>
                          </a:solidFill>
                          <a:effectLst/>
                          <a:latin typeface="+mn-lt"/>
                          <a:ea typeface="+mn-ea"/>
                          <a:cs typeface="+mn-cs"/>
                        </a:rPr>
                        <a:t>(5) Compare the difference between language impairments and language differences as they relate to diverse populations of children.</a:t>
                      </a:r>
                      <a:r>
                        <a:rPr lang="en-US" sz="1400" dirty="0">
                          <a:effectLst/>
                        </a:rPr>
                        <a:t> </a:t>
                      </a:r>
                    </a:p>
                    <a:p>
                      <a:endParaRPr lang="en-US" sz="1400" dirty="0">
                        <a:effectLst/>
                      </a:endParaRPr>
                    </a:p>
                    <a:p>
                      <a:pPr marL="0" marR="0" lvl="0" indent="0" algn="l" defTabSz="914354"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(6) Create, develop and implement instructional materials and strategies that will strengthen the language skills of children</a:t>
                      </a:r>
                    </a:p>
                  </a:txBody>
                  <a:tcPr/>
                </a:tc>
                <a:tc>
                  <a:txBody>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lang="en-US" sz="1400" kern="1200" dirty="0">
                          <a:solidFill>
                            <a:schemeClr val="dk1"/>
                          </a:solidFill>
                          <a:effectLst/>
                          <a:latin typeface="+mn-lt"/>
                          <a:ea typeface="+mn-ea"/>
                          <a:cs typeface="+mn-cs"/>
                        </a:rPr>
                        <a:t>You will learn what is considered to be “normal” language and apply this knowledge to where your P-12 students are performing. </a:t>
                      </a:r>
                      <a:r>
                        <a:rPr lang="en-US" sz="1400" kern="1200" dirty="0">
                          <a:solidFill>
                            <a:schemeClr val="dk1"/>
                          </a:solidFill>
                          <a:effectLst/>
                          <a:highlight>
                            <a:srgbClr val="FFFF00"/>
                          </a:highlight>
                          <a:latin typeface="+mn-lt"/>
                          <a:ea typeface="+mn-ea"/>
                          <a:cs typeface="+mn-cs"/>
                        </a:rPr>
                        <a:t>Having knowledge of this information will help you identify specific strategies to work with students with disabilities in the classroom, articulate their learning progress, and address learning needs</a:t>
                      </a:r>
                      <a:r>
                        <a:rPr lang="en-US" sz="1400" kern="1200" dirty="0">
                          <a:solidFill>
                            <a:schemeClr val="dk1"/>
                          </a:solidFill>
                          <a:effectLst/>
                          <a:latin typeface="+mn-lt"/>
                          <a:ea typeface="+mn-ea"/>
                          <a:cs typeface="+mn-cs"/>
                        </a:rPr>
                        <a:t>. (</a:t>
                      </a:r>
                      <a:r>
                        <a:rPr lang="en-US" sz="1400" b="1" kern="1200" dirty="0">
                          <a:solidFill>
                            <a:schemeClr val="dk1"/>
                          </a:solidFill>
                          <a:effectLst/>
                          <a:latin typeface="+mn-lt"/>
                          <a:ea typeface="+mn-ea"/>
                          <a:cs typeface="+mn-cs"/>
                        </a:rPr>
                        <a:t>Objectives 3-6</a:t>
                      </a:r>
                      <a:r>
                        <a:rPr lang="en-US" sz="1400" kern="1200" dirty="0">
                          <a:solidFill>
                            <a:schemeClr val="dk1"/>
                          </a:solidFill>
                          <a:effectLst/>
                          <a:latin typeface="+mn-lt"/>
                          <a:ea typeface="+mn-ea"/>
                          <a:cs typeface="+mn-cs"/>
                        </a:rPr>
                        <a:t>)</a:t>
                      </a:r>
                      <a:endParaRPr lang="en-US" sz="1400" dirty="0"/>
                    </a:p>
                  </a:txBody>
                  <a:tcPr/>
                </a:tc>
                <a:extLst>
                  <a:ext uri="{0D108BD9-81ED-4DB2-BD59-A6C34878D82A}">
                    <a16:rowId xmlns:a16="http://schemas.microsoft.com/office/drawing/2014/main" val="703781036"/>
                  </a:ext>
                </a:extLst>
              </a:tr>
            </a:tbl>
          </a:graphicData>
        </a:graphic>
      </p:graphicFrame>
      <p:sp>
        <p:nvSpPr>
          <p:cNvPr id="9" name="Rectangle 8">
            <a:extLst>
              <a:ext uri="{FF2B5EF4-FFF2-40B4-BE49-F238E27FC236}">
                <a16:creationId xmlns:a16="http://schemas.microsoft.com/office/drawing/2014/main" id="{6CE20E1A-4372-8344-8698-503232B154FC}"/>
              </a:ext>
            </a:extLst>
          </p:cNvPr>
          <p:cNvSpPr/>
          <p:nvPr/>
        </p:nvSpPr>
        <p:spPr>
          <a:xfrm>
            <a:off x="212034" y="2090604"/>
            <a:ext cx="11516140" cy="30799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11751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Content Placeholder 5" descr="Application&#10;&#10;Description automatically generated">
            <a:extLst>
              <a:ext uri="{FF2B5EF4-FFF2-40B4-BE49-F238E27FC236}">
                <a16:creationId xmlns:a16="http://schemas.microsoft.com/office/drawing/2014/main" id="{51F92CB7-D626-FD47-B098-37DD5C9353E9}"/>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4800" y="168212"/>
            <a:ext cx="10318630" cy="5855821"/>
          </a:xfrm>
          <a:prstGeom prst="rect">
            <a:avLst/>
          </a:prstGeom>
        </p:spPr>
      </p:pic>
    </p:spTree>
    <p:extLst>
      <p:ext uri="{BB962C8B-B14F-4D97-AF65-F5344CB8AC3E}">
        <p14:creationId xmlns:p14="http://schemas.microsoft.com/office/powerpoint/2010/main" val="26019407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FA2A4-7740-1449-A4CD-77D96FE46B31}"/>
              </a:ext>
            </a:extLst>
          </p:cNvPr>
          <p:cNvSpPr>
            <a:spLocks noGrp="1"/>
          </p:cNvSpPr>
          <p:nvPr>
            <p:ph type="title"/>
          </p:nvPr>
        </p:nvSpPr>
        <p:spPr/>
        <p:txBody>
          <a:bodyPr/>
          <a:lstStyle/>
          <a:p>
            <a:r>
              <a:rPr lang="en-US" dirty="0"/>
              <a:t>Framing Language</a:t>
            </a:r>
          </a:p>
        </p:txBody>
      </p:sp>
      <p:sp>
        <p:nvSpPr>
          <p:cNvPr id="3" name="Content Placeholder 2">
            <a:extLst>
              <a:ext uri="{FF2B5EF4-FFF2-40B4-BE49-F238E27FC236}">
                <a16:creationId xmlns:a16="http://schemas.microsoft.com/office/drawing/2014/main" id="{21A08ED3-B57C-D34F-8D4F-DD5FBBB0482C}"/>
              </a:ext>
            </a:extLst>
          </p:cNvPr>
          <p:cNvSpPr>
            <a:spLocks noGrp="1"/>
          </p:cNvSpPr>
          <p:nvPr>
            <p:ph idx="1"/>
          </p:nvPr>
        </p:nvSpPr>
        <p:spPr>
          <a:xfrm>
            <a:off x="838200" y="1524001"/>
            <a:ext cx="11035748" cy="4491216"/>
          </a:xfrm>
        </p:spPr>
        <p:txBody>
          <a:bodyPr>
            <a:normAutofit/>
          </a:bodyPr>
          <a:lstStyle/>
          <a:p>
            <a:pPr marL="0" indent="0">
              <a:buNone/>
            </a:pPr>
            <a:r>
              <a:rPr lang="en-US" dirty="0"/>
              <a:t>A well designed course should be broken into modules.  These modules may build to a final point or taken together these units may allow students to fulfill your learning goals.  Before the description of each module’s culminating assignment, you should include a description of the module. </a:t>
            </a:r>
          </a:p>
          <a:p>
            <a:pPr lvl="1"/>
            <a:r>
              <a:rPr lang="en-US" b="1" dirty="0"/>
              <a:t>What is the theme or preoccupation of this chunk of the course?  </a:t>
            </a:r>
          </a:p>
          <a:p>
            <a:pPr lvl="1"/>
            <a:r>
              <a:rPr lang="en-US" b="1" dirty="0"/>
              <a:t>How is it preparing students for the subsequent unit(s)? </a:t>
            </a:r>
          </a:p>
          <a:p>
            <a:pPr lvl="1"/>
            <a:r>
              <a:rPr lang="en-US" b="1" dirty="0"/>
              <a:t>How does it relate to the goals of your course?</a:t>
            </a:r>
          </a:p>
          <a:p>
            <a:pPr marL="0" indent="0" algn="r">
              <a:buNone/>
            </a:pPr>
            <a:endParaRPr lang="en-US" dirty="0"/>
          </a:p>
          <a:p>
            <a:pPr marL="0" indent="0" algn="r">
              <a:buNone/>
            </a:pPr>
            <a:r>
              <a:rPr lang="en-US" sz="2000" dirty="0"/>
              <a:t>The Derek Bok Center for Teaching and Learning (2021) </a:t>
            </a:r>
          </a:p>
          <a:p>
            <a:pPr marL="0" indent="0">
              <a:buNone/>
            </a:pPr>
            <a:endParaRPr lang="en-US" dirty="0"/>
          </a:p>
        </p:txBody>
      </p:sp>
    </p:spTree>
    <p:extLst>
      <p:ext uri="{BB962C8B-B14F-4D97-AF65-F5344CB8AC3E}">
        <p14:creationId xmlns:p14="http://schemas.microsoft.com/office/powerpoint/2010/main" val="933816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descr="Text&#10;&#10;Description automatically generated">
            <a:extLst>
              <a:ext uri="{FF2B5EF4-FFF2-40B4-BE49-F238E27FC236}">
                <a16:creationId xmlns:a16="http://schemas.microsoft.com/office/drawing/2014/main" id="{8C5215D0-9B7B-AF4A-AF04-EE42F5D98E4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68879" y="404524"/>
            <a:ext cx="8228664" cy="5307486"/>
          </a:xfrm>
          <a:prstGeom prst="rect">
            <a:avLst/>
          </a:prstGeom>
        </p:spPr>
      </p:pic>
      <p:sp>
        <p:nvSpPr>
          <p:cNvPr id="10"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3F9C06-2212-1B4C-90FD-E062CFE6AC7B}"/>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defTabSz="914400"/>
            <a:r>
              <a:rPr lang="en-US" sz="3600" kern="1200">
                <a:solidFill>
                  <a:srgbClr val="FFFFFF"/>
                </a:solidFill>
                <a:latin typeface="+mj-lt"/>
                <a:ea typeface="+mj-ea"/>
                <a:cs typeface="+mj-cs"/>
              </a:rPr>
              <a:t>Before tilting </a:t>
            </a:r>
          </a:p>
        </p:txBody>
      </p:sp>
    </p:spTree>
    <p:extLst>
      <p:ext uri="{BB962C8B-B14F-4D97-AF65-F5344CB8AC3E}">
        <p14:creationId xmlns:p14="http://schemas.microsoft.com/office/powerpoint/2010/main" val="3233092948"/>
      </p:ext>
    </p:extLst>
  </p:cSld>
  <p:clrMapOvr>
    <a:masterClrMapping/>
  </p:clrMapOvr>
</p:sld>
</file>

<file path=ppt/theme/theme1.xml><?xml version="1.0" encoding="utf-8"?>
<a:theme xmlns:a="http://schemas.openxmlformats.org/drawingml/2006/main" name="Office Theme">
  <a:themeElements>
    <a:clrScheme name="GSW">
      <a:dk1>
        <a:srgbClr val="00205B"/>
      </a:dk1>
      <a:lt1>
        <a:sysClr val="window" lastClr="FFFFFF"/>
      </a:lt1>
      <a:dk2>
        <a:srgbClr val="C69214"/>
      </a:dk2>
      <a:lt2>
        <a:srgbClr val="FFFFFF"/>
      </a:lt2>
      <a:accent1>
        <a:srgbClr val="00205B"/>
      </a:accent1>
      <a:accent2>
        <a:srgbClr val="C69214"/>
      </a:accent2>
      <a:accent3>
        <a:srgbClr val="A5A5A5"/>
      </a:accent3>
      <a:accent4>
        <a:srgbClr val="C69214"/>
      </a:accent4>
      <a:accent5>
        <a:srgbClr val="00205B"/>
      </a:accent5>
      <a:accent6>
        <a:srgbClr val="C69214"/>
      </a:accent6>
      <a:hlink>
        <a:srgbClr val="0563C1"/>
      </a:hlink>
      <a:folHlink>
        <a:srgbClr val="954F72"/>
      </a:folHlink>
    </a:clrScheme>
    <a:fontScheme name="GSW Fonts">
      <a:majorFont>
        <a:latin typeface="Rift Bold"/>
        <a:ea typeface=""/>
        <a:cs typeface=""/>
      </a:majorFont>
      <a:minorFont>
        <a:latin typeface="Gotha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689</TotalTime>
  <Words>1246</Words>
  <Application>Microsoft Macintosh PowerPoint</Application>
  <PresentationFormat>Widescreen</PresentationFormat>
  <Paragraphs>94</Paragraphs>
  <Slides>14</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Gotham Black</vt:lpstr>
      <vt:lpstr>Arial</vt:lpstr>
      <vt:lpstr>Gotham</vt:lpstr>
      <vt:lpstr>Rift Bold</vt:lpstr>
      <vt:lpstr>Calibri</vt:lpstr>
      <vt:lpstr>Office Theme</vt:lpstr>
      <vt:lpstr>Tilting my course syllabus</vt:lpstr>
      <vt:lpstr>PowerPoint Presentation</vt:lpstr>
      <vt:lpstr>Components of a syllabus</vt:lpstr>
      <vt:lpstr>Teaching philosophy </vt:lpstr>
      <vt:lpstr>Communicate the course Learning objectives</vt:lpstr>
      <vt:lpstr>PowerPoint Presentation</vt:lpstr>
      <vt:lpstr>PowerPoint Presentation</vt:lpstr>
      <vt:lpstr>Framing Language</vt:lpstr>
      <vt:lpstr>Before tilting </vt:lpstr>
      <vt:lpstr>After Tilting</vt:lpstr>
      <vt:lpstr>Course description</vt:lpstr>
      <vt:lpstr>Other elements of a transparent syllabus</vt:lpstr>
      <vt:lpstr>A final reflection</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Sydney Scott</dc:creator>
  <cp:lastModifiedBy>Michele McKie</cp:lastModifiedBy>
  <cp:revision>35</cp:revision>
  <cp:lastPrinted>2021-08-16T01:18:50Z</cp:lastPrinted>
  <dcterms:created xsi:type="dcterms:W3CDTF">2018-11-20T14:57:52Z</dcterms:created>
  <dcterms:modified xsi:type="dcterms:W3CDTF">2021-08-16T01:19:59Z</dcterms:modified>
</cp:coreProperties>
</file>