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10"/>
  </p:notesMasterIdLst>
  <p:sldIdLst>
    <p:sldId id="256" r:id="rId5"/>
    <p:sldId id="337" r:id="rId6"/>
    <p:sldId id="308" r:id="rId7"/>
    <p:sldId id="336" r:id="rId8"/>
    <p:sldId id="263" r:id="rId9"/>
  </p:sldIdLst>
  <p:sldSz cx="12192000" cy="6858000"/>
  <p:notesSz cx="6858000" cy="9144000"/>
  <p:embeddedFontLst>
    <p:embeddedFont>
      <p:font typeface="Calibri" panose="020F0502020204030204" pitchFamily="34" charset="0"/>
      <p:regular r:id="rId11"/>
      <p:bold r:id="rId12"/>
      <p:italic r:id="rId13"/>
      <p:boldItalic r:id="rId14"/>
    </p:embeddedFont>
    <p:embeddedFont>
      <p:font typeface="Gotham" panose="020B0604020202020204"/>
      <p:regular r:id="rId15"/>
      <p:bold r:id="rId16"/>
      <p:italic r:id="rId17"/>
      <p:boldItalic r:id="rId18"/>
    </p:embeddedFont>
    <p:embeddedFont>
      <p:font typeface="Gotham Black" charset="0"/>
      <p:regular r:id="rId19"/>
    </p:embeddedFont>
    <p:embeddedFont>
      <p:font typeface="Rift Bold" panose="00000800000000000000" charset="0"/>
      <p:bold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56" autoAdjust="0"/>
    <p:restoredTop sz="90120" autoAdjust="0"/>
  </p:normalViewPr>
  <p:slideViewPr>
    <p:cSldViewPr snapToGrid="0">
      <p:cViewPr varScale="1">
        <p:scale>
          <a:sx n="103" d="100"/>
          <a:sy n="103" d="100"/>
        </p:scale>
        <p:origin x="81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font" Target="fonts/font11.fntdata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23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357CD7-75EA-4847-8FEB-6AD84F41663F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9C806-DDF2-4D87-B567-AB38F098F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049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a title slide. Please </a:t>
            </a:r>
            <a:r>
              <a:rPr lang="en-US" b="1" dirty="0"/>
              <a:t>do not change the fonts or colors </a:t>
            </a:r>
            <a:r>
              <a:rPr lang="en-US" dirty="0"/>
              <a:t>in this presentation.</a:t>
            </a:r>
            <a:r>
              <a:rPr lang="en-US" baseline="0" dirty="0"/>
              <a:t> Our brand fonts, Rift Bold and Gotham, have been embedded in this presentation and </a:t>
            </a:r>
            <a:r>
              <a:rPr lang="en-US" b="1" baseline="0" dirty="0"/>
              <a:t>do not need to be downloaded or installed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701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is one</a:t>
            </a:r>
            <a:r>
              <a:rPr lang="en-US" baseline="0" dirty="0"/>
              <a:t> of two closing slide options.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9C806-DDF2-4D87-B567-AB38F098F5C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766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453" y="-209550"/>
            <a:ext cx="7448551" cy="70675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3024" y="1094931"/>
            <a:ext cx="8900160" cy="2387600"/>
          </a:xfrm>
        </p:spPr>
        <p:txBody>
          <a:bodyPr anchor="b">
            <a:noAutofit/>
          </a:bodyPr>
          <a:lstStyle>
            <a:lvl1pPr algn="l">
              <a:defRPr sz="10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3024" y="3574606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3500">
                <a:latin typeface="Gotham Black" pitchFamily="50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7607" y="5124450"/>
            <a:ext cx="2257647" cy="121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802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Whit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31"/>
            <a:ext cx="10515600" cy="41895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176969"/>
            <a:ext cx="12192000" cy="681037"/>
          </a:xfrm>
          <a:prstGeom prst="rect">
            <a:avLst/>
          </a:prstGeom>
          <a:solidFill>
            <a:srgbClr val="0020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312685" y="6207843"/>
            <a:ext cx="1279635" cy="650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500" dirty="0">
                <a:solidFill>
                  <a:schemeClr val="bg1"/>
                </a:solidFill>
                <a:latin typeface="Rift Bold" panose="00000800000000000000" pitchFamily="50" charset="0"/>
              </a:rPr>
              <a:t>Gsw.edu</a:t>
            </a:r>
          </a:p>
        </p:txBody>
      </p:sp>
      <p:sp>
        <p:nvSpPr>
          <p:cNvPr id="9" name="Title 1"/>
          <p:cNvSpPr txBox="1">
            <a:spLocks/>
          </p:cNvSpPr>
          <p:nvPr userDrawn="1"/>
        </p:nvSpPr>
        <p:spPr>
          <a:xfrm>
            <a:off x="8765628" y="6207843"/>
            <a:ext cx="3168869" cy="6501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500" dirty="0">
                <a:solidFill>
                  <a:schemeClr val="bg1"/>
                </a:solidFill>
                <a:latin typeface="Rift Bold" panose="00000800000000000000" pitchFamily="50" charset="0"/>
              </a:rPr>
              <a:t>#</a:t>
            </a:r>
            <a:r>
              <a:rPr lang="en-US" sz="2500" dirty="0" err="1">
                <a:solidFill>
                  <a:schemeClr val="bg1"/>
                </a:solidFill>
                <a:latin typeface="Rift Bold" panose="00000800000000000000" pitchFamily="50" charset="0"/>
              </a:rPr>
              <a:t>Take</a:t>
            </a:r>
            <a:r>
              <a:rPr lang="en-US" sz="2500" dirty="0" err="1">
                <a:solidFill>
                  <a:srgbClr val="C69214"/>
                </a:solidFill>
                <a:latin typeface="Rift Bold" panose="00000800000000000000" pitchFamily="50" charset="0"/>
              </a:rPr>
              <a:t>tomorrow</a:t>
            </a:r>
            <a:r>
              <a:rPr lang="en-US" sz="2500" dirty="0" err="1">
                <a:solidFill>
                  <a:schemeClr val="bg1"/>
                </a:solidFill>
                <a:latin typeface="Rift Bold" panose="00000800000000000000" pitchFamily="50" charset="0"/>
              </a:rPr>
              <a:t>bystorm</a:t>
            </a:r>
            <a:endParaRPr lang="en-US" sz="2500" dirty="0">
              <a:solidFill>
                <a:schemeClr val="bg1"/>
              </a:solidFill>
              <a:latin typeface="Rift Bold" panose="00000800000000000000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0404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Gold)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01CD8C5-9C67-40EC-AA07-EB065DCD6EE9}" type="datetimeFigureOut">
              <a:rPr lang="en-US" smtClean="0"/>
              <a:pPr/>
              <a:t>8/16/2021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268311C-CF82-475A-95B5-AB3CAD773A2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904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(Blue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01CD8C5-9C67-40EC-AA07-EB065DCD6EE9}" type="datetimeFigureOut">
              <a:rPr lang="en-US" smtClean="0"/>
              <a:pPr/>
              <a:t>8/16/2021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268311C-CF82-475A-95B5-AB3CAD773A2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551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-2109016" y="-753949"/>
            <a:ext cx="16410031" cy="8365898"/>
            <a:chOff x="-2109015" y="-753949"/>
            <a:chExt cx="16410030" cy="836589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09015" y="-753949"/>
              <a:ext cx="16410030" cy="836589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18353" y="983052"/>
              <a:ext cx="7955294" cy="48918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74763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09016" y="-753949"/>
            <a:ext cx="16410031" cy="836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391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ransition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09016" y="-753949"/>
            <a:ext cx="16410031" cy="8365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892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al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93" y="2662127"/>
            <a:ext cx="5824223" cy="1533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001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nal Slide + Social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3893" y="2662127"/>
            <a:ext cx="5824223" cy="1533746"/>
          </a:xfrm>
          <a:prstGeom prst="rect">
            <a:avLst/>
          </a:prstGeom>
        </p:spPr>
      </p:pic>
      <p:grpSp>
        <p:nvGrpSpPr>
          <p:cNvPr id="4" name="Group 3"/>
          <p:cNvGrpSpPr/>
          <p:nvPr userDrawn="1"/>
        </p:nvGrpSpPr>
        <p:grpSpPr>
          <a:xfrm>
            <a:off x="705498" y="5831143"/>
            <a:ext cx="10781004" cy="657998"/>
            <a:chOff x="593156" y="3279012"/>
            <a:chExt cx="10781003" cy="657998"/>
          </a:xfrm>
        </p:grpSpPr>
        <p:grpSp>
          <p:nvGrpSpPr>
            <p:cNvPr id="6" name="Group 5"/>
            <p:cNvGrpSpPr/>
            <p:nvPr/>
          </p:nvGrpSpPr>
          <p:grpSpPr>
            <a:xfrm>
              <a:off x="4529968" y="3279434"/>
              <a:ext cx="3405016" cy="657576"/>
              <a:chOff x="2960428" y="4525076"/>
              <a:chExt cx="4628874" cy="893928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0428" y="4525076"/>
                <a:ext cx="893928" cy="893928"/>
              </a:xfrm>
              <a:prstGeom prst="rect">
                <a:avLst/>
              </a:prstGeom>
            </p:spPr>
          </p:pic>
          <p:sp>
            <p:nvSpPr>
              <p:cNvPr id="14" name="TextBox 13"/>
              <p:cNvSpPr txBox="1"/>
              <p:nvPr/>
            </p:nvSpPr>
            <p:spPr>
              <a:xfrm>
                <a:off x="4053385" y="4787374"/>
                <a:ext cx="3535917" cy="460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Gotham Black" pitchFamily="50" charset="0"/>
                  </a:rPr>
                  <a:t>@</a:t>
                </a:r>
                <a:r>
                  <a:rPr lang="en-US" sz="1600" dirty="0" err="1">
                    <a:solidFill>
                      <a:schemeClr val="bg1"/>
                    </a:solidFill>
                    <a:latin typeface="Gotham Black" pitchFamily="50" charset="0"/>
                  </a:rPr>
                  <a:t>georgiasouthwestern</a:t>
                </a:r>
                <a:endParaRPr lang="en-US" sz="1600" dirty="0">
                  <a:solidFill>
                    <a:schemeClr val="bg1"/>
                  </a:solidFill>
                  <a:latin typeface="Gotham Black" pitchFamily="50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93156" y="3279012"/>
              <a:ext cx="3444828" cy="657576"/>
              <a:chOff x="2967323" y="3380733"/>
              <a:chExt cx="4682996" cy="893928"/>
            </a:xfrm>
          </p:grpSpPr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7323" y="3380733"/>
                <a:ext cx="893928" cy="893928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4053385" y="3643031"/>
                <a:ext cx="3596934" cy="460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Gotham Black" pitchFamily="50" charset="0"/>
                  </a:rPr>
                  <a:t>@</a:t>
                </a:r>
                <a:r>
                  <a:rPr lang="en-US" sz="1600" dirty="0" err="1">
                    <a:solidFill>
                      <a:schemeClr val="bg1"/>
                    </a:solidFill>
                    <a:latin typeface="Gotham Black" pitchFamily="50" charset="0"/>
                  </a:rPr>
                  <a:t>GeorgiaSouthwestern</a:t>
                </a:r>
                <a:endParaRPr lang="en-US" sz="1600" dirty="0">
                  <a:solidFill>
                    <a:schemeClr val="bg1"/>
                  </a:solidFill>
                  <a:latin typeface="Gotham Black" pitchFamily="50" charset="0"/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8466780" y="3279012"/>
              <a:ext cx="2907379" cy="657576"/>
              <a:chOff x="2960428" y="5669419"/>
              <a:chExt cx="3952375" cy="893928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960428" y="5669419"/>
                <a:ext cx="893928" cy="893928"/>
              </a:xfrm>
              <a:prstGeom prst="rect">
                <a:avLst/>
              </a:prstGeom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4053386" y="5931717"/>
                <a:ext cx="2859417" cy="460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chemeClr val="bg1"/>
                    </a:solidFill>
                    <a:latin typeface="Gotham Black" pitchFamily="50" charset="0"/>
                  </a:rPr>
                  <a:t>@</a:t>
                </a:r>
                <a:r>
                  <a:rPr lang="en-US" sz="1600" dirty="0" err="1">
                    <a:solidFill>
                      <a:schemeClr val="bg1"/>
                    </a:solidFill>
                    <a:latin typeface="Gotham Black" pitchFamily="50" charset="0"/>
                  </a:rPr>
                  <a:t>GaSouthwestern</a:t>
                </a:r>
                <a:endParaRPr lang="en-US" sz="1600" dirty="0">
                  <a:solidFill>
                    <a:schemeClr val="bg1"/>
                  </a:solidFill>
                  <a:latin typeface="Gotham Black" pitchFamily="50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2788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1CD8C5-9C67-40EC-AA07-EB065DCD6EE9}" type="datetimeFigureOut">
              <a:rPr lang="en-US" smtClean="0"/>
              <a:t>8/16/2021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8311C-CF82-475A-95B5-AB3CAD773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456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2" r:id="rId4"/>
    <p:sldLayoutId id="2147483655" r:id="rId5"/>
    <p:sldLayoutId id="2147483660" r:id="rId6"/>
    <p:sldLayoutId id="2147483661" r:id="rId7"/>
    <p:sldLayoutId id="2147483664" r:id="rId8"/>
    <p:sldLayoutId id="2147483665" r:id="rId9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/>
              <a:t>TALES OF TILTING: FROM THE SYLLABUS TO </a:t>
            </a:r>
            <a:r>
              <a:rPr lang="en-US" sz="5400"/>
              <a:t>THE FINAL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104" y="4503754"/>
            <a:ext cx="9144000" cy="1655762"/>
          </a:xfrm>
        </p:spPr>
        <p:txBody>
          <a:bodyPr>
            <a:normAutofit fontScale="92500" lnSpcReduction="1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rPr lang="en-US" sz="5200" dirty="0"/>
              <a:t>Southwestern Week</a:t>
            </a:r>
            <a:endParaRPr lang="en-US"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endParaRPr lang="en-US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</a:pPr>
            <a:r>
              <a:rPr lang="en-US" sz="3600" dirty="0"/>
              <a:t>Monday, August 16, 2021</a:t>
            </a:r>
          </a:p>
        </p:txBody>
      </p:sp>
    </p:spTree>
    <p:extLst>
      <p:ext uri="{BB962C8B-B14F-4D97-AF65-F5344CB8AC3E}">
        <p14:creationId xmlns:p14="http://schemas.microsoft.com/office/powerpoint/2010/main" val="4073557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F899B-808C-49FD-B4AB-1AE5F5214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FACULTY PANELISTS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2B97E-7649-4076-99C3-B581DC4D3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Dr. Michele McKie, College of Education</a:t>
            </a:r>
          </a:p>
          <a:p>
            <a:r>
              <a:rPr lang="en-US" dirty="0"/>
              <a:t>Dr. Anish Dave, Department of English and Modern Languages</a:t>
            </a:r>
          </a:p>
          <a:p>
            <a:r>
              <a:rPr lang="en-US" dirty="0"/>
              <a:t>Dr. Allen Brown, College of Business and Computing</a:t>
            </a:r>
          </a:p>
          <a:p>
            <a:r>
              <a:rPr lang="en-US" dirty="0"/>
              <a:t>Dr. Anne Jacobs, Department of Biology</a:t>
            </a:r>
          </a:p>
        </p:txBody>
      </p:sp>
    </p:spTree>
    <p:extLst>
      <p:ext uri="{BB962C8B-B14F-4D97-AF65-F5344CB8AC3E}">
        <p14:creationId xmlns:p14="http://schemas.microsoft.com/office/powerpoint/2010/main" val="3294351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TILT (TRANSPARENCY IN LEARNING AND TEACHING)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Make purpose and tasks of course elements more transparent to students</a:t>
            </a:r>
          </a:p>
          <a:p>
            <a:r>
              <a:rPr lang="en-US" dirty="0"/>
              <a:t>Three components:</a:t>
            </a:r>
          </a:p>
          <a:p>
            <a:pPr lvl="1"/>
            <a:r>
              <a:rPr lang="en-US" dirty="0"/>
              <a:t>Purpose</a:t>
            </a:r>
          </a:p>
          <a:p>
            <a:pPr lvl="1"/>
            <a:r>
              <a:rPr lang="en-US" dirty="0"/>
              <a:t>Task</a:t>
            </a:r>
          </a:p>
          <a:p>
            <a:pPr lvl="1"/>
            <a:r>
              <a:rPr lang="en-US" dirty="0"/>
              <a:t>Criteria (rubrics and examples)</a:t>
            </a:r>
          </a:p>
          <a:p>
            <a:r>
              <a:rPr lang="en-US" dirty="0"/>
              <a:t>Helps students, particularly those who are first-generation college students or who have been historically underserved</a:t>
            </a:r>
          </a:p>
          <a:p>
            <a:pPr lvl="1"/>
            <a:r>
              <a:rPr lang="en-US" dirty="0"/>
              <a:t>Lessens performance gap between students</a:t>
            </a:r>
          </a:p>
        </p:txBody>
      </p:sp>
    </p:spTree>
    <p:extLst>
      <p:ext uri="{BB962C8B-B14F-4D97-AF65-F5344CB8AC3E}">
        <p14:creationId xmlns:p14="http://schemas.microsoft.com/office/powerpoint/2010/main" val="21791881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TILT TIMELINE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TILT Teaching Circles/Faculty Learning Communities</a:t>
            </a:r>
          </a:p>
          <a:p>
            <a:r>
              <a:rPr lang="en-US" dirty="0"/>
              <a:t>April 2021: Hosted Dr. Mary-Ann </a:t>
            </a:r>
            <a:r>
              <a:rPr lang="en-US" dirty="0" err="1"/>
              <a:t>Winkelmes</a:t>
            </a:r>
            <a:r>
              <a:rPr lang="en-US" dirty="0"/>
              <a:t>, Founder and Executive Director of TILT Higher Ed</a:t>
            </a:r>
          </a:p>
          <a:p>
            <a:r>
              <a:rPr lang="en-US" dirty="0"/>
              <a:t>Summer 2021: TILT Summer Series</a:t>
            </a:r>
          </a:p>
          <a:p>
            <a:pPr lvl="1"/>
            <a:r>
              <a:rPr lang="en-US" dirty="0"/>
              <a:t>30+ faculty participated in faculty learning communities (FLCs) to work on </a:t>
            </a:r>
            <a:r>
              <a:rPr lang="en-US" dirty="0" err="1"/>
              <a:t>TILTing</a:t>
            </a:r>
            <a:r>
              <a:rPr lang="en-US" dirty="0"/>
              <a:t> a course element</a:t>
            </a:r>
          </a:p>
          <a:p>
            <a:r>
              <a:rPr lang="en-US" dirty="0"/>
              <a:t>August 2021: Southwestern Week sessions</a:t>
            </a:r>
          </a:p>
          <a:p>
            <a:r>
              <a:rPr lang="en-US" dirty="0"/>
              <a:t>Fall 2021: TILT Brown-Bag Series</a:t>
            </a:r>
          </a:p>
        </p:txBody>
      </p:sp>
    </p:spTree>
    <p:extLst>
      <p:ext uri="{BB962C8B-B14F-4D97-AF65-F5344CB8AC3E}">
        <p14:creationId xmlns:p14="http://schemas.microsoft.com/office/powerpoint/2010/main" val="2411205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8991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GSW">
      <a:dk1>
        <a:srgbClr val="00205B"/>
      </a:dk1>
      <a:lt1>
        <a:sysClr val="window" lastClr="FFFFFF"/>
      </a:lt1>
      <a:dk2>
        <a:srgbClr val="C69214"/>
      </a:dk2>
      <a:lt2>
        <a:srgbClr val="FFFFFF"/>
      </a:lt2>
      <a:accent1>
        <a:srgbClr val="00205B"/>
      </a:accent1>
      <a:accent2>
        <a:srgbClr val="C69214"/>
      </a:accent2>
      <a:accent3>
        <a:srgbClr val="A5A5A5"/>
      </a:accent3>
      <a:accent4>
        <a:srgbClr val="C69214"/>
      </a:accent4>
      <a:accent5>
        <a:srgbClr val="00205B"/>
      </a:accent5>
      <a:accent6>
        <a:srgbClr val="C69214"/>
      </a:accent6>
      <a:hlink>
        <a:srgbClr val="0563C1"/>
      </a:hlink>
      <a:folHlink>
        <a:srgbClr val="954F72"/>
      </a:folHlink>
    </a:clrScheme>
    <a:fontScheme name="GSW Fonts">
      <a:majorFont>
        <a:latin typeface="Rift Bold"/>
        <a:ea typeface=""/>
        <a:cs typeface=""/>
      </a:majorFont>
      <a:minorFont>
        <a:latin typeface="Gotha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3642F1FEE8CA438384BF5482015E85" ma:contentTypeVersion="13" ma:contentTypeDescription="Create a new document." ma:contentTypeScope="" ma:versionID="f657be5be90f9cf6c0f6bf4063aa6716">
  <xsd:schema xmlns:xsd="http://www.w3.org/2001/XMLSchema" xmlns:xs="http://www.w3.org/2001/XMLSchema" xmlns:p="http://schemas.microsoft.com/office/2006/metadata/properties" xmlns:ns3="bd958577-bcf6-40a5-8f7c-ca350bf65958" xmlns:ns4="17edd75d-3000-4cf3-914f-381c5227a652" targetNamespace="http://schemas.microsoft.com/office/2006/metadata/properties" ma:root="true" ma:fieldsID="8332026dd2e497f18bb8fc6aeb4daab2" ns3:_="" ns4:_="">
    <xsd:import namespace="bd958577-bcf6-40a5-8f7c-ca350bf65958"/>
    <xsd:import namespace="17edd75d-3000-4cf3-914f-381c5227a652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d958577-bcf6-40a5-8f7c-ca350bf659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edd75d-3000-4cf3-914f-381c5227a65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70AE9EB-0138-4031-9518-BAD6A1628C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E5DCDEA-BE6A-48AF-A5E9-6F0D2D294E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d958577-bcf6-40a5-8f7c-ca350bf65958"/>
    <ds:schemaRef ds:uri="17edd75d-3000-4cf3-914f-381c5227a65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FC5E0B6-767D-46D2-A81F-1C45743314D0}">
  <ds:schemaRefs>
    <ds:schemaRef ds:uri="http://purl.org/dc/terms/"/>
    <ds:schemaRef ds:uri="bd958577-bcf6-40a5-8f7c-ca350bf65958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17edd75d-3000-4cf3-914f-381c5227a652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224</Words>
  <Application>Microsoft Office PowerPoint</Application>
  <PresentationFormat>Widescreen</PresentationFormat>
  <Paragraphs>28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Gotham</vt:lpstr>
      <vt:lpstr>Rift Bold</vt:lpstr>
      <vt:lpstr>Calibri</vt:lpstr>
      <vt:lpstr>Gotham Black</vt:lpstr>
      <vt:lpstr>Arial</vt:lpstr>
      <vt:lpstr>Office Theme</vt:lpstr>
      <vt:lpstr>TALES OF TILTING: FROM THE SYLLABUS TO THE FINAL</vt:lpstr>
      <vt:lpstr>FACULTY PANELISTS</vt:lpstr>
      <vt:lpstr>TILT (TRANSPARENCY IN LEARNING AND TEACHING)</vt:lpstr>
      <vt:lpstr>TILT TIMELINE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Impact Practices for Teaching in Socially Distanced/ Synchronous Classrooms</dc:title>
  <dc:creator>Shannon Perry</dc:creator>
  <cp:lastModifiedBy>Judy Orton Grissett</cp:lastModifiedBy>
  <cp:revision>19</cp:revision>
  <dcterms:created xsi:type="dcterms:W3CDTF">2020-08-10T16:37:01Z</dcterms:created>
  <dcterms:modified xsi:type="dcterms:W3CDTF">2021-08-16T16:06:48Z</dcterms:modified>
</cp:coreProperties>
</file>